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6858000" cy="9144000"/>
  <p:embeddedFontLst>
    <p:embeddedFont>
      <p:font typeface="Century Schoolbook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Schoolbook-regular.fntdata"/><Relationship Id="rId20" Type="http://schemas.openxmlformats.org/officeDocument/2006/relationships/slide" Target="slides/slide15.xml"/><Relationship Id="rId42" Type="http://schemas.openxmlformats.org/officeDocument/2006/relationships/font" Target="fonts/CenturySchoolbook-italic.fntdata"/><Relationship Id="rId41" Type="http://schemas.openxmlformats.org/officeDocument/2006/relationships/font" Target="fonts/CenturySchoolbook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CenturySchoolbook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9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0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Google Shape;35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1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Google Shape;38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2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" name="Google Shape;41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4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5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Google Shape;46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6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Google Shape;4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7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9" name="Google Shape;48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8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7" name="Google Shape;53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9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7" name="Google Shape;54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0:notes"/>
          <p:cNvSpPr/>
          <p:nvPr>
            <p:ph idx="2" type="sldImg"/>
          </p:nvPr>
        </p:nvSpPr>
        <p:spPr>
          <a:xfrm>
            <a:off x="458788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6" name="Google Shape;56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343437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rgbClr val="343437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0" name="Google Shape;70;p10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10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8" name="Google Shape;78;p11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9.jpg"/><Relationship Id="rId5" Type="http://schemas.openxmlformats.org/officeDocument/2006/relationships/image" Target="../media/image4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8.jpg"/><Relationship Id="rId5" Type="http://schemas.openxmlformats.org/officeDocument/2006/relationships/image" Target="../media/image58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Relationship Id="rId5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26.jpg"/><Relationship Id="rId5" Type="http://schemas.openxmlformats.org/officeDocument/2006/relationships/image" Target="../media/image21.jpg"/><Relationship Id="rId6" Type="http://schemas.openxmlformats.org/officeDocument/2006/relationships/image" Target="../media/image32.jpg"/><Relationship Id="rId7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5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38.png"/><Relationship Id="rId5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2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Relationship Id="rId4" Type="http://schemas.openxmlformats.org/officeDocument/2006/relationships/image" Target="../media/image4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6.jpg"/><Relationship Id="rId4" Type="http://schemas.openxmlformats.org/officeDocument/2006/relationships/image" Target="../media/image54.jpg"/><Relationship Id="rId5" Type="http://schemas.openxmlformats.org/officeDocument/2006/relationships/image" Target="../media/image5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5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0.png"/><Relationship Id="rId4" Type="http://schemas.openxmlformats.org/officeDocument/2006/relationships/image" Target="../media/image6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en-US"/>
              <a:t>Photometric Processing</a:t>
            </a:r>
            <a:endParaRPr/>
          </a:p>
        </p:txBody>
      </p:sp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type="title"/>
          </p:nvPr>
        </p:nvSpPr>
        <p:spPr>
          <a:xfrm>
            <a:off x="446314" y="365760"/>
            <a:ext cx="10508198" cy="777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Appearance Transfer</a:t>
            </a:r>
            <a:endParaRPr/>
          </a:p>
        </p:txBody>
      </p:sp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446314" y="1415143"/>
            <a:ext cx="10508198" cy="50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20" name="Google Shape;220;p2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 result for histogram matching sunset" id="221" name="Google Shape;22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2387" y="1241289"/>
            <a:ext cx="7620000" cy="230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istogram matching sunset" id="222" name="Google Shape;22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3774" y="3468279"/>
            <a:ext cx="5737225" cy="311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>
            <p:ph type="title"/>
          </p:nvPr>
        </p:nvSpPr>
        <p:spPr>
          <a:xfrm>
            <a:off x="428263" y="365760"/>
            <a:ext cx="10526249" cy="675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Image Compositing</a:t>
            </a:r>
            <a:endParaRPr/>
          </a:p>
        </p:txBody>
      </p:sp>
      <p:pic>
        <p:nvPicPr>
          <p:cNvPr id="229" name="Google Shape;229;p25"/>
          <p:cNvPicPr preferRelativeResize="0"/>
          <p:nvPr/>
        </p:nvPicPr>
        <p:blipFill rotWithShape="1">
          <a:blip r:embed="rId3">
            <a:alphaModFix/>
          </a:blip>
          <a:srcRect b="3759" l="1282" r="78" t="4010"/>
          <a:stretch/>
        </p:blipFill>
        <p:spPr>
          <a:xfrm>
            <a:off x="1663481" y="1131424"/>
            <a:ext cx="8108445" cy="242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 rotWithShape="1">
          <a:blip r:embed="rId4">
            <a:alphaModFix/>
          </a:blip>
          <a:srcRect b="3999" l="1280" r="160" t="3999"/>
          <a:stretch/>
        </p:blipFill>
        <p:spPr>
          <a:xfrm>
            <a:off x="1663480" y="3643128"/>
            <a:ext cx="8108445" cy="242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 txBox="1"/>
          <p:nvPr/>
        </p:nvSpPr>
        <p:spPr>
          <a:xfrm>
            <a:off x="4505646" y="6154832"/>
            <a:ext cx="24241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Mosaic Blending</a:t>
            </a:r>
            <a:endParaRPr/>
          </a:p>
        </p:txBody>
      </p:sp>
      <p:sp>
        <p:nvSpPr>
          <p:cNvPr id="232" name="Google Shape;232;p2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>
            <p:ph type="title"/>
          </p:nvPr>
        </p:nvSpPr>
        <p:spPr>
          <a:xfrm>
            <a:off x="486137" y="365760"/>
            <a:ext cx="10468375" cy="618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Image Compositing</a:t>
            </a:r>
            <a:endParaRPr/>
          </a:p>
        </p:txBody>
      </p:sp>
      <p:pic>
        <p:nvPicPr>
          <p:cNvPr id="239" name="Google Shape;2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1" y="1066800"/>
            <a:ext cx="3933825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1" y="1600200"/>
            <a:ext cx="4138613" cy="397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SA" id="241" name="Google Shape;24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0057" y="2762652"/>
            <a:ext cx="4768769" cy="378804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type="title"/>
          </p:nvPr>
        </p:nvSpPr>
        <p:spPr>
          <a:xfrm>
            <a:off x="405114" y="365760"/>
            <a:ext cx="10549398" cy="6407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Compositing Procedure</a:t>
            </a:r>
            <a:endParaRPr i="1" sz="3959"/>
          </a:p>
        </p:txBody>
      </p:sp>
      <p:sp>
        <p:nvSpPr>
          <p:cNvPr id="249" name="Google Shape;249;p27"/>
          <p:cNvSpPr txBox="1"/>
          <p:nvPr/>
        </p:nvSpPr>
        <p:spPr>
          <a:xfrm>
            <a:off x="405114" y="1003083"/>
            <a:ext cx="104262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Extract Sprites (e.g using Intelligent Scissors in Photoshop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250" name="Google Shape;2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0717" y="1541188"/>
            <a:ext cx="2381250" cy="158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2317" y="1808550"/>
            <a:ext cx="1562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6267" y="1541188"/>
            <a:ext cx="2381250" cy="158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08717" y="1789500"/>
            <a:ext cx="156210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27407" y="3736976"/>
            <a:ext cx="4572000" cy="30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7"/>
          <p:cNvSpPr txBox="1"/>
          <p:nvPr/>
        </p:nvSpPr>
        <p:spPr>
          <a:xfrm>
            <a:off x="8153401" y="6200776"/>
            <a:ext cx="14827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Composite by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 Dewey</a:t>
            </a:r>
            <a:endParaRPr/>
          </a:p>
        </p:txBody>
      </p:sp>
      <p:sp>
        <p:nvSpPr>
          <p:cNvPr id="256" name="Google Shape;256;p27"/>
          <p:cNvSpPr txBox="1"/>
          <p:nvPr/>
        </p:nvSpPr>
        <p:spPr>
          <a:xfrm>
            <a:off x="405114" y="3219138"/>
            <a:ext cx="88184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Blend them into the composite (in the right order)</a:t>
            </a:r>
            <a:endParaRPr/>
          </a:p>
        </p:txBody>
      </p:sp>
      <p:sp>
        <p:nvSpPr>
          <p:cNvPr id="257" name="Google Shape;257;p2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>
            <p:ph type="title"/>
          </p:nvPr>
        </p:nvSpPr>
        <p:spPr>
          <a:xfrm>
            <a:off x="682906" y="365760"/>
            <a:ext cx="10271606" cy="5407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Replacing pixels rarely works</a:t>
            </a:r>
            <a:endParaRPr/>
          </a:p>
        </p:txBody>
      </p:sp>
      <p:pic>
        <p:nvPicPr>
          <p:cNvPr id="264" name="Google Shape;264;p28"/>
          <p:cNvPicPr preferRelativeResize="0"/>
          <p:nvPr/>
        </p:nvPicPr>
        <p:blipFill rotWithShape="1">
          <a:blip r:embed="rId3">
            <a:alphaModFix/>
          </a:blip>
          <a:srcRect b="23809" l="9142" r="55428" t="30476"/>
          <a:stretch/>
        </p:blipFill>
        <p:spPr>
          <a:xfrm>
            <a:off x="6068025" y="914400"/>
            <a:ext cx="2895600" cy="280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3250" y="990600"/>
            <a:ext cx="2667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 rotWithShape="1">
          <a:blip r:embed="rId3">
            <a:alphaModFix/>
          </a:blip>
          <a:srcRect b="23809" l="53714" r="9714" t="30476"/>
          <a:stretch/>
        </p:blipFill>
        <p:spPr>
          <a:xfrm>
            <a:off x="5943600" y="3505201"/>
            <a:ext cx="3200400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 rotWithShape="1">
          <a:blip r:embed="rId5">
            <a:alphaModFix/>
          </a:blip>
          <a:srcRect b="21047" l="16856" r="50000" t="36285"/>
          <a:stretch/>
        </p:blipFill>
        <p:spPr>
          <a:xfrm>
            <a:off x="3276600" y="3581400"/>
            <a:ext cx="2895600" cy="279558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8"/>
          <p:cNvSpPr txBox="1"/>
          <p:nvPr/>
        </p:nvSpPr>
        <p:spPr>
          <a:xfrm>
            <a:off x="2762250" y="6324600"/>
            <a:ext cx="6610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Problems: boundries &amp; transparency (shadows)</a:t>
            </a:r>
            <a:endParaRPr/>
          </a:p>
        </p:txBody>
      </p:sp>
      <p:sp>
        <p:nvSpPr>
          <p:cNvPr id="269" name="Google Shape;269;p28"/>
          <p:cNvSpPr txBox="1"/>
          <p:nvPr/>
        </p:nvSpPr>
        <p:spPr>
          <a:xfrm>
            <a:off x="8899525" y="1182689"/>
            <a:ext cx="11432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Binary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mask</a:t>
            </a:r>
            <a:endParaRPr/>
          </a:p>
        </p:txBody>
      </p:sp>
      <p:sp>
        <p:nvSpPr>
          <p:cNvPr id="270" name="Google Shape;270;p2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590309" y="365760"/>
            <a:ext cx="10364203" cy="537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Two Problems:</a:t>
            </a:r>
            <a:endParaRPr/>
          </a:p>
        </p:txBody>
      </p:sp>
      <p:pic>
        <p:nvPicPr>
          <p:cNvPr id="277" name="Google Shape;27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1426" y="990601"/>
            <a:ext cx="2162175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626" y="990601"/>
            <a:ext cx="2162175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0200" y="4038600"/>
            <a:ext cx="20574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08400" y="4038600"/>
            <a:ext cx="3429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2800" y="4038600"/>
            <a:ext cx="3429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9"/>
          <p:cNvSpPr txBox="1"/>
          <p:nvPr/>
        </p:nvSpPr>
        <p:spPr>
          <a:xfrm>
            <a:off x="4022725" y="3240088"/>
            <a:ext cx="35750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Semi-transparent objects</a:t>
            </a:r>
            <a:endParaRPr/>
          </a:p>
        </p:txBody>
      </p:sp>
      <p:sp>
        <p:nvSpPr>
          <p:cNvPr id="283" name="Google Shape;283;p29"/>
          <p:cNvSpPr txBox="1"/>
          <p:nvPr/>
        </p:nvSpPr>
        <p:spPr>
          <a:xfrm>
            <a:off x="4038601" y="6324600"/>
            <a:ext cx="2270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Pixels too large</a:t>
            </a:r>
            <a:endParaRPr/>
          </a:p>
        </p:txBody>
      </p:sp>
      <p:sp>
        <p:nvSpPr>
          <p:cNvPr id="284" name="Google Shape;284;p2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type="title"/>
          </p:nvPr>
        </p:nvSpPr>
        <p:spPr>
          <a:xfrm>
            <a:off x="405114" y="0"/>
            <a:ext cx="10262886" cy="1041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Alpha Channel</a:t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821803" y="1371600"/>
            <a:ext cx="916039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Char char="•"/>
            </a:pP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Add one more channel: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Image(R,G,B,alpha)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Char char="•"/>
            </a:pP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Encodes transparency (or pixel coverage):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Alpha = 1:	opaque object (complete coverage)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Alpha = 0:	transparent object (no coverage)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0&lt;Alpha&lt;1:	semi-transparent (partial coverage)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Schoolbook"/>
              <a:buChar char="•"/>
            </a:pPr>
            <a:r>
              <a:rPr lang="en-US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Example: alpha = 0.3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p3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428263" y="365760"/>
            <a:ext cx="10526249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Alpha Blending</a:t>
            </a:r>
            <a:endParaRPr/>
          </a:p>
        </p:txBody>
      </p:sp>
      <p:pic>
        <p:nvPicPr>
          <p:cNvPr id="299" name="Google Shape;29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914400"/>
            <a:ext cx="6324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1"/>
          <p:cNvPicPr preferRelativeResize="0"/>
          <p:nvPr/>
        </p:nvPicPr>
        <p:blipFill rotWithShape="1">
          <a:blip r:embed="rId4">
            <a:alphaModFix/>
          </a:blip>
          <a:srcRect b="21047" l="51141" r="15715" t="36285"/>
          <a:stretch/>
        </p:blipFill>
        <p:spPr>
          <a:xfrm>
            <a:off x="6019800" y="3760788"/>
            <a:ext cx="2971800" cy="286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1800" y="3810000"/>
            <a:ext cx="267335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1"/>
          <p:cNvSpPr txBox="1"/>
          <p:nvPr/>
        </p:nvSpPr>
        <p:spPr>
          <a:xfrm>
            <a:off x="1965326" y="3962401"/>
            <a:ext cx="12350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mask</a:t>
            </a:r>
            <a:endParaRPr/>
          </a:p>
        </p:txBody>
      </p:sp>
      <p:sp>
        <p:nvSpPr>
          <p:cNvPr id="303" name="Google Shape;303;p31"/>
          <p:cNvSpPr txBox="1"/>
          <p:nvPr/>
        </p:nvSpPr>
        <p:spPr>
          <a:xfrm>
            <a:off x="3722688" y="2982913"/>
            <a:ext cx="450691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3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fg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(1-</a:t>
            </a:r>
            <a:r>
              <a:rPr lang="en-US" sz="3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)I</a:t>
            </a:r>
            <a:r>
              <a:rPr baseline="-25000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04" name="Google Shape;304;p31"/>
          <p:cNvSpPr txBox="1"/>
          <p:nvPr/>
        </p:nvSpPr>
        <p:spPr>
          <a:xfrm>
            <a:off x="8974138" y="4230688"/>
            <a:ext cx="12366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shadow</a:t>
            </a:r>
            <a:endParaRPr/>
          </a:p>
        </p:txBody>
      </p:sp>
      <p:sp>
        <p:nvSpPr>
          <p:cNvPr id="305" name="Google Shape;305;p3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type="title"/>
          </p:nvPr>
        </p:nvSpPr>
        <p:spPr>
          <a:xfrm>
            <a:off x="532435" y="365760"/>
            <a:ext cx="10422077" cy="624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Alpha Hacking…</a:t>
            </a:r>
            <a:endParaRPr/>
          </a:p>
        </p:txBody>
      </p:sp>
      <p:pic>
        <p:nvPicPr>
          <p:cNvPr descr="left" id="312" name="Google Shape;3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1" y="990601"/>
            <a:ext cx="2925763" cy="2925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ght" id="313" name="Google Shape;3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1" y="990601"/>
            <a:ext cx="2925763" cy="2925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le" id="314" name="Google Shape;31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1" y="3200401"/>
            <a:ext cx="2925763" cy="2925763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15" name="Google Shape;315;p32"/>
          <p:cNvSpPr txBox="1"/>
          <p:nvPr/>
        </p:nvSpPr>
        <p:spPr>
          <a:xfrm>
            <a:off x="2209800" y="6288088"/>
            <a:ext cx="7353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physical interpretation, but it smoothes the seams</a:t>
            </a:r>
            <a:endParaRPr/>
          </a:p>
        </p:txBody>
      </p:sp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/>
          <p:nvPr>
            <p:ph type="title"/>
          </p:nvPr>
        </p:nvSpPr>
        <p:spPr>
          <a:xfrm>
            <a:off x="497711" y="365760"/>
            <a:ext cx="10456801" cy="5561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Feathering</a:t>
            </a:r>
            <a:endParaRPr/>
          </a:p>
        </p:txBody>
      </p:sp>
      <p:grpSp>
        <p:nvGrpSpPr>
          <p:cNvPr id="323" name="Google Shape;323;p33"/>
          <p:cNvGrpSpPr/>
          <p:nvPr/>
        </p:nvGrpSpPr>
        <p:grpSpPr>
          <a:xfrm>
            <a:off x="2514600" y="990601"/>
            <a:ext cx="6775450" cy="3059113"/>
            <a:chOff x="388" y="624"/>
            <a:chExt cx="4700" cy="2137"/>
          </a:xfrm>
        </p:grpSpPr>
        <p:pic>
          <p:nvPicPr>
            <p:cNvPr descr="lfade31" id="324" name="Google Shape;324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2" y="624"/>
              <a:ext cx="1810" cy="1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fade31" id="325" name="Google Shape;325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71" y="624"/>
              <a:ext cx="1817" cy="18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6" name="Google Shape;326;p33"/>
            <p:cNvGrpSpPr/>
            <p:nvPr/>
          </p:nvGrpSpPr>
          <p:grpSpPr>
            <a:xfrm>
              <a:off x="388" y="2361"/>
              <a:ext cx="2108" cy="400"/>
              <a:chOff x="388" y="2361"/>
              <a:chExt cx="2108" cy="400"/>
            </a:xfrm>
          </p:grpSpPr>
          <p:grpSp>
            <p:nvGrpSpPr>
              <p:cNvPr id="327" name="Google Shape;327;p33"/>
              <p:cNvGrpSpPr/>
              <p:nvPr/>
            </p:nvGrpSpPr>
            <p:grpSpPr>
              <a:xfrm>
                <a:off x="388" y="2505"/>
                <a:ext cx="236" cy="256"/>
                <a:chOff x="484" y="3273"/>
                <a:chExt cx="236" cy="256"/>
              </a:xfrm>
            </p:grpSpPr>
            <p:cxnSp>
              <p:nvCxnSpPr>
                <p:cNvPr id="328" name="Google Shape;328;p33"/>
                <p:cNvCxnSpPr/>
                <p:nvPr/>
              </p:nvCxnSpPr>
              <p:spPr>
                <a:xfrm>
                  <a:off x="624" y="3408"/>
                  <a:ext cx="9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29" name="Google Shape;329;p33"/>
                <p:cNvSpPr txBox="1"/>
                <p:nvPr/>
              </p:nvSpPr>
              <p:spPr>
                <a:xfrm>
                  <a:off x="484" y="3273"/>
                  <a:ext cx="207" cy="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</a:t>
                  </a:r>
                  <a:endParaRPr/>
                </a:p>
              </p:txBody>
            </p:sp>
          </p:grpSp>
          <p:cxnSp>
            <p:nvCxnSpPr>
              <p:cNvPr id="330" name="Google Shape;330;p33"/>
              <p:cNvCxnSpPr/>
              <p:nvPr/>
            </p:nvCxnSpPr>
            <p:spPr>
              <a:xfrm>
                <a:off x="672" y="2496"/>
                <a:ext cx="816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1" name="Google Shape;331;p33"/>
              <p:cNvCxnSpPr/>
              <p:nvPr/>
            </p:nvCxnSpPr>
            <p:spPr>
              <a:xfrm>
                <a:off x="1680" y="2640"/>
                <a:ext cx="816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2" name="Google Shape;332;p33"/>
              <p:cNvCxnSpPr/>
              <p:nvPr/>
            </p:nvCxnSpPr>
            <p:spPr>
              <a:xfrm>
                <a:off x="1488" y="2496"/>
                <a:ext cx="192" cy="144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33" name="Google Shape;333;p33"/>
              <p:cNvGrpSpPr/>
              <p:nvPr/>
            </p:nvGrpSpPr>
            <p:grpSpPr>
              <a:xfrm>
                <a:off x="388" y="2361"/>
                <a:ext cx="236" cy="256"/>
                <a:chOff x="484" y="3273"/>
                <a:chExt cx="236" cy="256"/>
              </a:xfrm>
            </p:grpSpPr>
            <p:cxnSp>
              <p:nvCxnSpPr>
                <p:cNvPr id="334" name="Google Shape;334;p33"/>
                <p:cNvCxnSpPr/>
                <p:nvPr/>
              </p:nvCxnSpPr>
              <p:spPr>
                <a:xfrm>
                  <a:off x="624" y="3408"/>
                  <a:ext cx="9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35" name="Google Shape;335;p33"/>
                <p:cNvSpPr txBox="1"/>
                <p:nvPr/>
              </p:nvSpPr>
              <p:spPr>
                <a:xfrm>
                  <a:off x="484" y="3273"/>
                  <a:ext cx="207" cy="2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  <a:endParaRPr/>
                </a:p>
              </p:txBody>
            </p:sp>
          </p:grpSp>
        </p:grpSp>
        <p:grpSp>
          <p:nvGrpSpPr>
            <p:cNvPr id="336" name="Google Shape;336;p33"/>
            <p:cNvGrpSpPr/>
            <p:nvPr/>
          </p:nvGrpSpPr>
          <p:grpSpPr>
            <a:xfrm>
              <a:off x="2980" y="2505"/>
              <a:ext cx="236" cy="256"/>
              <a:chOff x="484" y="3273"/>
              <a:chExt cx="236" cy="256"/>
            </a:xfrm>
          </p:grpSpPr>
          <p:cxnSp>
            <p:nvCxnSpPr>
              <p:cNvPr id="337" name="Google Shape;337;p33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38" name="Google Shape;338;p33"/>
              <p:cNvSpPr txBox="1"/>
              <p:nvPr/>
            </p:nvSpPr>
            <p:spPr>
              <a:xfrm>
                <a:off x="484" y="3273"/>
                <a:ext cx="207" cy="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</a:t>
                </a:r>
                <a:endParaRPr/>
              </a:p>
            </p:txBody>
          </p:sp>
        </p:grpSp>
        <p:grpSp>
          <p:nvGrpSpPr>
            <p:cNvPr id="339" name="Google Shape;339;p33"/>
            <p:cNvGrpSpPr/>
            <p:nvPr/>
          </p:nvGrpSpPr>
          <p:grpSpPr>
            <a:xfrm flipH="1">
              <a:off x="3264" y="2496"/>
              <a:ext cx="1824" cy="144"/>
              <a:chOff x="3264" y="2496"/>
              <a:chExt cx="1824" cy="144"/>
            </a:xfrm>
          </p:grpSpPr>
          <p:cxnSp>
            <p:nvCxnSpPr>
              <p:cNvPr id="340" name="Google Shape;340;p33"/>
              <p:cNvCxnSpPr/>
              <p:nvPr/>
            </p:nvCxnSpPr>
            <p:spPr>
              <a:xfrm>
                <a:off x="3264" y="2496"/>
                <a:ext cx="816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1" name="Google Shape;341;p33"/>
              <p:cNvCxnSpPr/>
              <p:nvPr/>
            </p:nvCxnSpPr>
            <p:spPr>
              <a:xfrm>
                <a:off x="4272" y="2640"/>
                <a:ext cx="816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2" name="Google Shape;342;p33"/>
              <p:cNvCxnSpPr/>
              <p:nvPr/>
            </p:nvCxnSpPr>
            <p:spPr>
              <a:xfrm>
                <a:off x="4080" y="2496"/>
                <a:ext cx="192" cy="144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43" name="Google Shape;343;p33"/>
            <p:cNvGrpSpPr/>
            <p:nvPr/>
          </p:nvGrpSpPr>
          <p:grpSpPr>
            <a:xfrm>
              <a:off x="2980" y="2360"/>
              <a:ext cx="236" cy="257"/>
              <a:chOff x="484" y="3272"/>
              <a:chExt cx="236" cy="257"/>
            </a:xfrm>
          </p:grpSpPr>
          <p:cxnSp>
            <p:nvCxnSpPr>
              <p:cNvPr id="344" name="Google Shape;344;p33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45" name="Google Shape;345;p33"/>
              <p:cNvSpPr txBox="1"/>
              <p:nvPr/>
            </p:nvSpPr>
            <p:spPr>
              <a:xfrm>
                <a:off x="484" y="3272"/>
                <a:ext cx="207" cy="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</p:grpSp>
        <p:sp>
          <p:nvSpPr>
            <p:cNvPr id="346" name="Google Shape;346;p33"/>
            <p:cNvSpPr txBox="1"/>
            <p:nvPr/>
          </p:nvSpPr>
          <p:spPr>
            <a:xfrm>
              <a:off x="2688" y="1142"/>
              <a:ext cx="429" cy="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6000"/>
                <a:buFont typeface="Times New Roman"/>
                <a:buNone/>
              </a:pPr>
              <a:r>
                <a:rPr b="1" lang="en-US" sz="60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  <a:endParaRPr/>
            </a:p>
          </p:txBody>
        </p:sp>
      </p:grpSp>
      <p:grpSp>
        <p:nvGrpSpPr>
          <p:cNvPr id="347" name="Google Shape;347;p33"/>
          <p:cNvGrpSpPr/>
          <p:nvPr/>
        </p:nvGrpSpPr>
        <p:grpSpPr>
          <a:xfrm>
            <a:off x="2667001" y="4114800"/>
            <a:ext cx="3571875" cy="2514600"/>
            <a:chOff x="720" y="2592"/>
            <a:chExt cx="2250" cy="1584"/>
          </a:xfrm>
        </p:grpSpPr>
        <p:pic>
          <p:nvPicPr>
            <p:cNvPr descr="win31" id="348" name="Google Shape;348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98" y="2592"/>
              <a:ext cx="1572" cy="15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33"/>
            <p:cNvSpPr txBox="1"/>
            <p:nvPr/>
          </p:nvSpPr>
          <p:spPr>
            <a:xfrm>
              <a:off x="720" y="3024"/>
              <a:ext cx="390" cy="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6000"/>
                <a:buFont typeface="Times New Roman"/>
                <a:buNone/>
              </a:pPr>
              <a:r>
                <a:rPr b="1" lang="en-US" sz="60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</p:grpSp>
      <p:sp>
        <p:nvSpPr>
          <p:cNvPr id="350" name="Google Shape;350;p33"/>
          <p:cNvSpPr txBox="1"/>
          <p:nvPr/>
        </p:nvSpPr>
        <p:spPr>
          <a:xfrm>
            <a:off x="6705600" y="4191000"/>
            <a:ext cx="3657600" cy="1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Encoding as transparency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aseline="-25000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blend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2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aseline="-25000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(1-</a:t>
            </a:r>
            <a:r>
              <a:rPr lang="en-US" sz="2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)I</a:t>
            </a:r>
            <a:r>
              <a:rPr baseline="-25000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3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446314" y="365760"/>
            <a:ext cx="10508198" cy="777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Histogram</a:t>
            </a:r>
            <a:endParaRPr/>
          </a:p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446314" y="1415143"/>
            <a:ext cx="10508198" cy="50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Probability distribution of the different grays in an image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(x_i) = \frac{n_i}{n}"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7829" y="2251528"/>
            <a:ext cx="1563688" cy="630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iband"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3857" y="3292475"/>
            <a:ext cx="3903663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tibandhist" id="119" name="Google Shape;1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344" y="4141559"/>
            <a:ext cx="4648200" cy="93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"/>
          <p:cNvSpPr txBox="1"/>
          <p:nvPr>
            <p:ph type="title"/>
          </p:nvPr>
        </p:nvSpPr>
        <p:spPr>
          <a:xfrm>
            <a:off x="544010" y="365760"/>
            <a:ext cx="10410502" cy="687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Affect of Window Size</a:t>
            </a:r>
            <a:endParaRPr/>
          </a:p>
        </p:txBody>
      </p:sp>
      <p:pic>
        <p:nvPicPr>
          <p:cNvPr descr="win253" id="358" name="Google Shape;35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143000"/>
            <a:ext cx="322580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127" id="359" name="Google Shape;35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5400" y="1143000"/>
            <a:ext cx="3225800" cy="325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34"/>
          <p:cNvCxnSpPr/>
          <p:nvPr/>
        </p:nvCxnSpPr>
        <p:spPr>
          <a:xfrm flipH="1" rot="10800000">
            <a:off x="2590800" y="4648200"/>
            <a:ext cx="3200400" cy="76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34"/>
          <p:cNvCxnSpPr/>
          <p:nvPr/>
        </p:nvCxnSpPr>
        <p:spPr>
          <a:xfrm rot="10800000">
            <a:off x="2590800" y="4648200"/>
            <a:ext cx="3200400" cy="76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34"/>
          <p:cNvCxnSpPr/>
          <p:nvPr/>
        </p:nvCxnSpPr>
        <p:spPr>
          <a:xfrm rot="10800000">
            <a:off x="2438400" y="4495800"/>
            <a:ext cx="0" cy="99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34"/>
          <p:cNvCxnSpPr/>
          <p:nvPr/>
        </p:nvCxnSpPr>
        <p:spPr>
          <a:xfrm>
            <a:off x="2590800" y="5486400"/>
            <a:ext cx="3200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64" name="Google Shape;364;p34"/>
          <p:cNvGrpSpPr/>
          <p:nvPr/>
        </p:nvGrpSpPr>
        <p:grpSpPr>
          <a:xfrm>
            <a:off x="2139950" y="5195888"/>
            <a:ext cx="374650" cy="366712"/>
            <a:chOff x="484" y="3273"/>
            <a:chExt cx="236" cy="231"/>
          </a:xfrm>
        </p:grpSpPr>
        <p:cxnSp>
          <p:nvCxnSpPr>
            <p:cNvPr id="365" name="Google Shape;365;p34"/>
            <p:cNvCxnSpPr/>
            <p:nvPr/>
          </p:nvCxnSpPr>
          <p:spPr>
            <a:xfrm>
              <a:off x="624" y="3408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6" name="Google Shape;366;p34"/>
            <p:cNvSpPr txBox="1"/>
            <p:nvPr/>
          </p:nvSpPr>
          <p:spPr>
            <a:xfrm>
              <a:off x="484" y="3273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367" name="Google Shape;367;p34"/>
          <p:cNvGrpSpPr/>
          <p:nvPr/>
        </p:nvGrpSpPr>
        <p:grpSpPr>
          <a:xfrm>
            <a:off x="2133600" y="4433888"/>
            <a:ext cx="374650" cy="366712"/>
            <a:chOff x="484" y="3273"/>
            <a:chExt cx="236" cy="231"/>
          </a:xfrm>
        </p:grpSpPr>
        <p:cxnSp>
          <p:nvCxnSpPr>
            <p:cNvPr id="368" name="Google Shape;368;p34"/>
            <p:cNvCxnSpPr/>
            <p:nvPr/>
          </p:nvCxnSpPr>
          <p:spPr>
            <a:xfrm>
              <a:off x="624" y="3408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9" name="Google Shape;369;p34"/>
            <p:cNvSpPr txBox="1"/>
            <p:nvPr/>
          </p:nvSpPr>
          <p:spPr>
            <a:xfrm>
              <a:off x="484" y="3273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sp>
        <p:nvSpPr>
          <p:cNvPr id="370" name="Google Shape;370;p34"/>
          <p:cNvSpPr txBox="1"/>
          <p:nvPr/>
        </p:nvSpPr>
        <p:spPr>
          <a:xfrm>
            <a:off x="2895600" y="4464050"/>
            <a:ext cx="4572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</a:t>
            </a:r>
            <a:endParaRPr/>
          </a:p>
        </p:txBody>
      </p:sp>
      <p:sp>
        <p:nvSpPr>
          <p:cNvPr id="371" name="Google Shape;371;p34"/>
          <p:cNvSpPr txBox="1"/>
          <p:nvPr/>
        </p:nvSpPr>
        <p:spPr>
          <a:xfrm>
            <a:off x="2859088" y="4953000"/>
            <a:ext cx="569912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</a:t>
            </a:r>
            <a:endParaRPr/>
          </a:p>
        </p:txBody>
      </p:sp>
      <p:cxnSp>
        <p:nvCxnSpPr>
          <p:cNvPr id="372" name="Google Shape;372;p34"/>
          <p:cNvCxnSpPr/>
          <p:nvPr/>
        </p:nvCxnSpPr>
        <p:spPr>
          <a:xfrm rot="10800000">
            <a:off x="7156450" y="4495800"/>
            <a:ext cx="0" cy="99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73" name="Google Shape;373;p34"/>
          <p:cNvGrpSpPr/>
          <p:nvPr/>
        </p:nvGrpSpPr>
        <p:grpSpPr>
          <a:xfrm>
            <a:off x="7308850" y="4648200"/>
            <a:ext cx="1600200" cy="838200"/>
            <a:chOff x="3168" y="2928"/>
            <a:chExt cx="2016" cy="528"/>
          </a:xfrm>
        </p:grpSpPr>
        <p:cxnSp>
          <p:nvCxnSpPr>
            <p:cNvPr id="374" name="Google Shape;374;p34"/>
            <p:cNvCxnSpPr/>
            <p:nvPr/>
          </p:nvCxnSpPr>
          <p:spPr>
            <a:xfrm flipH="1" rot="10800000">
              <a:off x="3168" y="2928"/>
              <a:ext cx="2016" cy="48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34"/>
            <p:cNvCxnSpPr/>
            <p:nvPr/>
          </p:nvCxnSpPr>
          <p:spPr>
            <a:xfrm rot="10800000">
              <a:off x="3168" y="2928"/>
              <a:ext cx="2016" cy="48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" name="Google Shape;376;p34"/>
            <p:cNvCxnSpPr/>
            <p:nvPr/>
          </p:nvCxnSpPr>
          <p:spPr>
            <a:xfrm>
              <a:off x="3168" y="3456"/>
              <a:ext cx="201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7" name="Google Shape;377;p34"/>
          <p:cNvGrpSpPr/>
          <p:nvPr/>
        </p:nvGrpSpPr>
        <p:grpSpPr>
          <a:xfrm>
            <a:off x="6858000" y="5195888"/>
            <a:ext cx="374650" cy="366712"/>
            <a:chOff x="484" y="3273"/>
            <a:chExt cx="236" cy="231"/>
          </a:xfrm>
        </p:grpSpPr>
        <p:cxnSp>
          <p:nvCxnSpPr>
            <p:cNvPr id="378" name="Google Shape;378;p34"/>
            <p:cNvCxnSpPr/>
            <p:nvPr/>
          </p:nvCxnSpPr>
          <p:spPr>
            <a:xfrm>
              <a:off x="624" y="3408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9" name="Google Shape;379;p34"/>
            <p:cNvSpPr txBox="1"/>
            <p:nvPr/>
          </p:nvSpPr>
          <p:spPr>
            <a:xfrm>
              <a:off x="484" y="3273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380" name="Google Shape;380;p34"/>
          <p:cNvGrpSpPr/>
          <p:nvPr/>
        </p:nvGrpSpPr>
        <p:grpSpPr>
          <a:xfrm>
            <a:off x="6858000" y="4433888"/>
            <a:ext cx="374650" cy="366712"/>
            <a:chOff x="484" y="3273"/>
            <a:chExt cx="236" cy="231"/>
          </a:xfrm>
        </p:grpSpPr>
        <p:cxnSp>
          <p:nvCxnSpPr>
            <p:cNvPr id="381" name="Google Shape;381;p34"/>
            <p:cNvCxnSpPr/>
            <p:nvPr/>
          </p:nvCxnSpPr>
          <p:spPr>
            <a:xfrm>
              <a:off x="624" y="3408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82" name="Google Shape;382;p34"/>
            <p:cNvSpPr txBox="1"/>
            <p:nvPr/>
          </p:nvSpPr>
          <p:spPr>
            <a:xfrm>
              <a:off x="484" y="3273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sp>
        <p:nvSpPr>
          <p:cNvPr id="383" name="Google Shape;383;p3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type="title"/>
          </p:nvPr>
        </p:nvSpPr>
        <p:spPr>
          <a:xfrm>
            <a:off x="405114" y="365760"/>
            <a:ext cx="10549398" cy="777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Affect of Window Size</a:t>
            </a:r>
            <a:endParaRPr/>
          </a:p>
        </p:txBody>
      </p:sp>
      <p:grpSp>
        <p:nvGrpSpPr>
          <p:cNvPr id="390" name="Google Shape;390;p35"/>
          <p:cNvGrpSpPr/>
          <p:nvPr/>
        </p:nvGrpSpPr>
        <p:grpSpPr>
          <a:xfrm>
            <a:off x="3709988" y="4433888"/>
            <a:ext cx="557212" cy="1128712"/>
            <a:chOff x="384" y="2793"/>
            <a:chExt cx="351" cy="711"/>
          </a:xfrm>
        </p:grpSpPr>
        <p:cxnSp>
          <p:nvCxnSpPr>
            <p:cNvPr id="391" name="Google Shape;391;p35"/>
            <p:cNvCxnSpPr/>
            <p:nvPr/>
          </p:nvCxnSpPr>
          <p:spPr>
            <a:xfrm rot="10800000">
              <a:off x="576" y="2832"/>
              <a:ext cx="0" cy="6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92" name="Google Shape;392;p35"/>
            <p:cNvGrpSpPr/>
            <p:nvPr/>
          </p:nvGrpSpPr>
          <p:grpSpPr>
            <a:xfrm>
              <a:off x="672" y="2928"/>
              <a:ext cx="63" cy="528"/>
              <a:chOff x="672" y="2928"/>
              <a:chExt cx="2016" cy="528"/>
            </a:xfrm>
          </p:grpSpPr>
          <p:cxnSp>
            <p:nvCxnSpPr>
              <p:cNvPr id="393" name="Google Shape;393;p35"/>
              <p:cNvCxnSpPr/>
              <p:nvPr/>
            </p:nvCxnSpPr>
            <p:spPr>
              <a:xfrm flipH="1" rot="10800000">
                <a:off x="672" y="2928"/>
                <a:ext cx="2016" cy="48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4" name="Google Shape;394;p35"/>
              <p:cNvCxnSpPr/>
              <p:nvPr/>
            </p:nvCxnSpPr>
            <p:spPr>
              <a:xfrm rot="10800000">
                <a:off x="672" y="2928"/>
                <a:ext cx="2016" cy="48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5" name="Google Shape;395;p35"/>
              <p:cNvCxnSpPr/>
              <p:nvPr/>
            </p:nvCxnSpPr>
            <p:spPr>
              <a:xfrm>
                <a:off x="672" y="3456"/>
                <a:ext cx="201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96" name="Google Shape;396;p35"/>
            <p:cNvGrpSpPr/>
            <p:nvPr/>
          </p:nvGrpSpPr>
          <p:grpSpPr>
            <a:xfrm>
              <a:off x="388" y="3273"/>
              <a:ext cx="236" cy="231"/>
              <a:chOff x="484" y="3273"/>
              <a:chExt cx="236" cy="231"/>
            </a:xfrm>
          </p:grpSpPr>
          <p:cxnSp>
            <p:nvCxnSpPr>
              <p:cNvPr id="397" name="Google Shape;397;p35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98" name="Google Shape;398;p35"/>
              <p:cNvSpPr txBox="1"/>
              <p:nvPr/>
            </p:nvSpPr>
            <p:spPr>
              <a:xfrm>
                <a:off x="484" y="3273"/>
                <a:ext cx="1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</a:t>
                </a:r>
                <a:endParaRPr/>
              </a:p>
            </p:txBody>
          </p:sp>
        </p:grpSp>
        <p:grpSp>
          <p:nvGrpSpPr>
            <p:cNvPr id="399" name="Google Shape;399;p35"/>
            <p:cNvGrpSpPr/>
            <p:nvPr/>
          </p:nvGrpSpPr>
          <p:grpSpPr>
            <a:xfrm>
              <a:off x="384" y="2793"/>
              <a:ext cx="236" cy="231"/>
              <a:chOff x="484" y="3273"/>
              <a:chExt cx="236" cy="231"/>
            </a:xfrm>
          </p:grpSpPr>
          <p:cxnSp>
            <p:nvCxnSpPr>
              <p:cNvPr id="400" name="Google Shape;400;p35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01" name="Google Shape;401;p35"/>
              <p:cNvSpPr txBox="1"/>
              <p:nvPr/>
            </p:nvSpPr>
            <p:spPr>
              <a:xfrm>
                <a:off x="484" y="3273"/>
                <a:ext cx="1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</p:grpSp>
      </p:grpSp>
      <p:cxnSp>
        <p:nvCxnSpPr>
          <p:cNvPr id="402" name="Google Shape;402;p35"/>
          <p:cNvCxnSpPr/>
          <p:nvPr/>
        </p:nvCxnSpPr>
        <p:spPr>
          <a:xfrm rot="10800000">
            <a:off x="7842250" y="4495800"/>
            <a:ext cx="0" cy="99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03" name="Google Shape;403;p35"/>
          <p:cNvGrpSpPr/>
          <p:nvPr/>
        </p:nvGrpSpPr>
        <p:grpSpPr>
          <a:xfrm>
            <a:off x="7994650" y="4648200"/>
            <a:ext cx="19050" cy="838200"/>
            <a:chOff x="3168" y="2928"/>
            <a:chExt cx="2016" cy="528"/>
          </a:xfrm>
        </p:grpSpPr>
        <p:cxnSp>
          <p:nvCxnSpPr>
            <p:cNvPr id="404" name="Google Shape;404;p35"/>
            <p:cNvCxnSpPr/>
            <p:nvPr/>
          </p:nvCxnSpPr>
          <p:spPr>
            <a:xfrm flipH="1" rot="10800000">
              <a:off x="3168" y="2928"/>
              <a:ext cx="2016" cy="48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5" name="Google Shape;405;p35"/>
            <p:cNvCxnSpPr/>
            <p:nvPr/>
          </p:nvCxnSpPr>
          <p:spPr>
            <a:xfrm rot="10800000">
              <a:off x="3168" y="2928"/>
              <a:ext cx="2016" cy="48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6" name="Google Shape;406;p35"/>
            <p:cNvCxnSpPr/>
            <p:nvPr/>
          </p:nvCxnSpPr>
          <p:spPr>
            <a:xfrm>
              <a:off x="3168" y="3456"/>
              <a:ext cx="201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07" name="Google Shape;407;p35"/>
          <p:cNvGrpSpPr/>
          <p:nvPr/>
        </p:nvGrpSpPr>
        <p:grpSpPr>
          <a:xfrm>
            <a:off x="7543800" y="5195888"/>
            <a:ext cx="374650" cy="366712"/>
            <a:chOff x="484" y="3273"/>
            <a:chExt cx="236" cy="231"/>
          </a:xfrm>
        </p:grpSpPr>
        <p:cxnSp>
          <p:nvCxnSpPr>
            <p:cNvPr id="408" name="Google Shape;408;p35"/>
            <p:cNvCxnSpPr/>
            <p:nvPr/>
          </p:nvCxnSpPr>
          <p:spPr>
            <a:xfrm>
              <a:off x="624" y="3408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09" name="Google Shape;409;p35"/>
            <p:cNvSpPr txBox="1"/>
            <p:nvPr/>
          </p:nvSpPr>
          <p:spPr>
            <a:xfrm>
              <a:off x="484" y="3273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</p:grpSp>
      <p:grpSp>
        <p:nvGrpSpPr>
          <p:cNvPr id="410" name="Google Shape;410;p35"/>
          <p:cNvGrpSpPr/>
          <p:nvPr/>
        </p:nvGrpSpPr>
        <p:grpSpPr>
          <a:xfrm>
            <a:off x="7543800" y="4433888"/>
            <a:ext cx="374650" cy="366712"/>
            <a:chOff x="484" y="3273"/>
            <a:chExt cx="236" cy="231"/>
          </a:xfrm>
        </p:grpSpPr>
        <p:cxnSp>
          <p:nvCxnSpPr>
            <p:cNvPr id="411" name="Google Shape;411;p35"/>
            <p:cNvCxnSpPr/>
            <p:nvPr/>
          </p:nvCxnSpPr>
          <p:spPr>
            <a:xfrm>
              <a:off x="624" y="3408"/>
              <a:ext cx="9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12" name="Google Shape;412;p35"/>
            <p:cNvSpPr txBox="1"/>
            <p:nvPr/>
          </p:nvSpPr>
          <p:spPr>
            <a:xfrm>
              <a:off x="484" y="3273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pic>
        <p:nvPicPr>
          <p:cNvPr descr="win7" id="413" name="Google Shape;41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143000"/>
            <a:ext cx="322580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n3" id="414" name="Google Shape;41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1143000"/>
            <a:ext cx="3225800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6"/>
          <p:cNvSpPr txBox="1"/>
          <p:nvPr>
            <p:ph type="title"/>
          </p:nvPr>
        </p:nvSpPr>
        <p:spPr>
          <a:xfrm>
            <a:off x="324091" y="365760"/>
            <a:ext cx="10630421" cy="687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Good Window Size</a:t>
            </a:r>
            <a:endParaRPr/>
          </a:p>
        </p:txBody>
      </p:sp>
      <p:pic>
        <p:nvPicPr>
          <p:cNvPr descr="win15" id="422" name="Google Shape;4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143000"/>
            <a:ext cx="3225800" cy="325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p36"/>
          <p:cNvGrpSpPr/>
          <p:nvPr/>
        </p:nvGrpSpPr>
        <p:grpSpPr>
          <a:xfrm>
            <a:off x="5410201" y="4419601"/>
            <a:ext cx="658813" cy="1128713"/>
            <a:chOff x="2481" y="2793"/>
            <a:chExt cx="415" cy="711"/>
          </a:xfrm>
        </p:grpSpPr>
        <p:cxnSp>
          <p:nvCxnSpPr>
            <p:cNvPr id="424" name="Google Shape;424;p36"/>
            <p:cNvCxnSpPr/>
            <p:nvPr/>
          </p:nvCxnSpPr>
          <p:spPr>
            <a:xfrm rot="10800000">
              <a:off x="2673" y="2832"/>
              <a:ext cx="0" cy="6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25" name="Google Shape;425;p36"/>
            <p:cNvGrpSpPr/>
            <p:nvPr/>
          </p:nvGrpSpPr>
          <p:grpSpPr>
            <a:xfrm>
              <a:off x="2769" y="2928"/>
              <a:ext cx="127" cy="528"/>
              <a:chOff x="672" y="2928"/>
              <a:chExt cx="2016" cy="528"/>
            </a:xfrm>
          </p:grpSpPr>
          <p:cxnSp>
            <p:nvCxnSpPr>
              <p:cNvPr id="426" name="Google Shape;426;p36"/>
              <p:cNvCxnSpPr/>
              <p:nvPr/>
            </p:nvCxnSpPr>
            <p:spPr>
              <a:xfrm flipH="1" rot="10800000">
                <a:off x="672" y="2928"/>
                <a:ext cx="2016" cy="48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7" name="Google Shape;427;p36"/>
              <p:cNvCxnSpPr/>
              <p:nvPr/>
            </p:nvCxnSpPr>
            <p:spPr>
              <a:xfrm rot="10800000">
                <a:off x="672" y="2928"/>
                <a:ext cx="2016" cy="48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8" name="Google Shape;428;p36"/>
              <p:cNvCxnSpPr/>
              <p:nvPr/>
            </p:nvCxnSpPr>
            <p:spPr>
              <a:xfrm>
                <a:off x="672" y="3456"/>
                <a:ext cx="201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29" name="Google Shape;429;p36"/>
            <p:cNvGrpSpPr/>
            <p:nvPr/>
          </p:nvGrpSpPr>
          <p:grpSpPr>
            <a:xfrm>
              <a:off x="2485" y="3273"/>
              <a:ext cx="236" cy="231"/>
              <a:chOff x="484" y="3273"/>
              <a:chExt cx="236" cy="231"/>
            </a:xfrm>
          </p:grpSpPr>
          <p:cxnSp>
            <p:nvCxnSpPr>
              <p:cNvPr id="430" name="Google Shape;430;p36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31" name="Google Shape;431;p36"/>
              <p:cNvSpPr txBox="1"/>
              <p:nvPr/>
            </p:nvSpPr>
            <p:spPr>
              <a:xfrm>
                <a:off x="484" y="3273"/>
                <a:ext cx="1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</a:t>
                </a:r>
                <a:endParaRPr/>
              </a:p>
            </p:txBody>
          </p:sp>
        </p:grpSp>
        <p:grpSp>
          <p:nvGrpSpPr>
            <p:cNvPr id="432" name="Google Shape;432;p36"/>
            <p:cNvGrpSpPr/>
            <p:nvPr/>
          </p:nvGrpSpPr>
          <p:grpSpPr>
            <a:xfrm>
              <a:off x="2481" y="2793"/>
              <a:ext cx="236" cy="231"/>
              <a:chOff x="484" y="3273"/>
              <a:chExt cx="236" cy="231"/>
            </a:xfrm>
          </p:grpSpPr>
          <p:cxnSp>
            <p:nvCxnSpPr>
              <p:cNvPr id="433" name="Google Shape;433;p36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34" name="Google Shape;434;p36"/>
              <p:cNvSpPr txBox="1"/>
              <p:nvPr/>
            </p:nvSpPr>
            <p:spPr>
              <a:xfrm>
                <a:off x="484" y="3273"/>
                <a:ext cx="1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</p:grpSp>
      </p:grpSp>
      <p:sp>
        <p:nvSpPr>
          <p:cNvPr id="435" name="Google Shape;435;p36"/>
          <p:cNvSpPr/>
          <p:nvPr/>
        </p:nvSpPr>
        <p:spPr>
          <a:xfrm>
            <a:off x="2362200" y="56388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“Optimal” Window:  smooth but not ghosted</a:t>
            </a:r>
            <a:endParaRPr/>
          </a:p>
        </p:txBody>
      </p:sp>
      <p:sp>
        <p:nvSpPr>
          <p:cNvPr id="436" name="Google Shape;436;p3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7"/>
          <p:cNvSpPr txBox="1"/>
          <p:nvPr>
            <p:ph type="title"/>
          </p:nvPr>
        </p:nvSpPr>
        <p:spPr>
          <a:xfrm>
            <a:off x="347241" y="365760"/>
            <a:ext cx="10607271" cy="7089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Type of Blending function</a:t>
            </a:r>
            <a:endParaRPr/>
          </a:p>
        </p:txBody>
      </p:sp>
      <p:sp>
        <p:nvSpPr>
          <p:cNvPr id="443" name="Google Shape;443;p37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blend" id="444" name="Google Shape;44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143000"/>
            <a:ext cx="6078538" cy="2751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mma" id="445" name="Google Shape;44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9464" y="3962400"/>
            <a:ext cx="6078537" cy="2751138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7"/>
          <p:cNvSpPr txBox="1"/>
          <p:nvPr/>
        </p:nvSpPr>
        <p:spPr>
          <a:xfrm>
            <a:off x="7932738" y="2317750"/>
            <a:ext cx="2497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Linear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(Only function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continuity)</a:t>
            </a:r>
            <a:endParaRPr/>
          </a:p>
        </p:txBody>
      </p:sp>
      <p:sp>
        <p:nvSpPr>
          <p:cNvPr id="447" name="Google Shape;447;p37"/>
          <p:cNvSpPr txBox="1"/>
          <p:nvPr/>
        </p:nvSpPr>
        <p:spPr>
          <a:xfrm>
            <a:off x="451103" y="4742727"/>
            <a:ext cx="41552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Spline or Cosine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(Gradient continuity also)</a:t>
            </a:r>
            <a:endParaRPr/>
          </a:p>
        </p:txBody>
      </p:sp>
      <p:sp>
        <p:nvSpPr>
          <p:cNvPr id="448" name="Google Shape;448;p3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8"/>
          <p:cNvSpPr txBox="1"/>
          <p:nvPr>
            <p:ph type="title"/>
          </p:nvPr>
        </p:nvSpPr>
        <p:spPr>
          <a:xfrm>
            <a:off x="370390" y="365760"/>
            <a:ext cx="10584122" cy="641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What is the Optimal Window?</a:t>
            </a:r>
            <a:endParaRPr/>
          </a:p>
        </p:txBody>
      </p:sp>
      <p:sp>
        <p:nvSpPr>
          <p:cNvPr id="455" name="Google Shape;455;p38"/>
          <p:cNvSpPr txBox="1"/>
          <p:nvPr>
            <p:ph idx="1" type="body"/>
          </p:nvPr>
        </p:nvSpPr>
        <p:spPr>
          <a:xfrm>
            <a:off x="821803" y="1219200"/>
            <a:ext cx="9465197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/>
              <a:t>To avoid seams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window = size of largest prominent feature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SzPts val="1760"/>
              <a:buChar char="•"/>
            </a:pPr>
            <a:r>
              <a:rPr lang="en-US" sz="2200"/>
              <a:t>To avoid ghosting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window &lt;= 2*size of smallest prominent feature</a:t>
            </a:r>
            <a:endParaRPr/>
          </a:p>
        </p:txBody>
      </p:sp>
      <p:grpSp>
        <p:nvGrpSpPr>
          <p:cNvPr id="456" name="Google Shape;456;p38"/>
          <p:cNvGrpSpPr/>
          <p:nvPr/>
        </p:nvGrpSpPr>
        <p:grpSpPr>
          <a:xfrm>
            <a:off x="822325" y="2895600"/>
            <a:ext cx="9388475" cy="3505200"/>
            <a:chOff x="-442" y="1824"/>
            <a:chExt cx="5914" cy="2208"/>
          </a:xfrm>
        </p:grpSpPr>
        <p:sp>
          <p:nvSpPr>
            <p:cNvPr id="457" name="Google Shape;457;p38"/>
            <p:cNvSpPr/>
            <p:nvPr/>
          </p:nvSpPr>
          <p:spPr>
            <a:xfrm>
              <a:off x="-442" y="1824"/>
              <a:ext cx="5914" cy="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Natural to cast this in the </a:t>
              </a:r>
              <a:r>
                <a:rPr i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Fourier domain</a:t>
              </a:r>
              <a:endParaRPr/>
            </a:p>
            <a:p>
              <a:pPr indent="-285750" lvl="1" marL="74295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largest frequency &lt;= 2*size of smallest frequency</a:t>
              </a:r>
              <a:endParaRPr/>
            </a:p>
            <a:p>
              <a:pPr indent="-285750" lvl="1" marL="74295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image frequency content should occupy one “octave” (power of two)</a:t>
              </a:r>
              <a:endParaRPr/>
            </a:p>
          </p:txBody>
        </p:sp>
        <p:pic>
          <p:nvPicPr>
            <p:cNvPr descr="stp1fil1" id="458" name="Google Shape;458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8" y="2640"/>
              <a:ext cx="1392" cy="1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tp1fur5" id="459" name="Google Shape;459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08" y="2640"/>
              <a:ext cx="1392" cy="13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0" name="Google Shape;460;p38"/>
            <p:cNvCxnSpPr/>
            <p:nvPr/>
          </p:nvCxnSpPr>
          <p:spPr>
            <a:xfrm>
              <a:off x="2352" y="3312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61" name="Google Shape;461;p38"/>
            <p:cNvSpPr txBox="1"/>
            <p:nvPr/>
          </p:nvSpPr>
          <p:spPr>
            <a:xfrm>
              <a:off x="2534" y="2976"/>
              <a:ext cx="47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b="1" lang="en-US"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FFT</a:t>
              </a:r>
              <a:endParaRPr/>
            </a:p>
          </p:txBody>
        </p:sp>
      </p:grpSp>
      <p:sp>
        <p:nvSpPr>
          <p:cNvPr id="462" name="Google Shape;462;p3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"/>
          <p:cNvSpPr txBox="1"/>
          <p:nvPr>
            <p:ph type="title"/>
          </p:nvPr>
        </p:nvSpPr>
        <p:spPr>
          <a:xfrm>
            <a:off x="254643" y="365760"/>
            <a:ext cx="10699869" cy="624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Frequency Spread is Wide</a:t>
            </a:r>
            <a:endParaRPr/>
          </a:p>
        </p:txBody>
      </p:sp>
      <p:sp>
        <p:nvSpPr>
          <p:cNvPr id="469" name="Google Shape;469;p39"/>
          <p:cNvSpPr txBox="1"/>
          <p:nvPr>
            <p:ph idx="1" type="body"/>
          </p:nvPr>
        </p:nvSpPr>
        <p:spPr>
          <a:xfrm>
            <a:off x="544010" y="3429000"/>
            <a:ext cx="997159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/>
              <a:t>Idea (Burt and Adelson)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Compute Band pass images for L and R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Decomposes Fourier image into octaves (bands)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Feather corresponding octaves L</a:t>
            </a:r>
            <a:r>
              <a:rPr baseline="30000" lang="en-US" sz="2200"/>
              <a:t>i </a:t>
            </a:r>
            <a:r>
              <a:rPr lang="en-US" sz="2200"/>
              <a:t>with R</a:t>
            </a:r>
            <a:r>
              <a:rPr baseline="30000" lang="en-US" sz="2200"/>
              <a:t>i</a:t>
            </a:r>
            <a:endParaRPr baseline="30000" sz="2200"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Splines matched with the image frequency content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Multi-resolution splines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If resolution is changed, the width can be the same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Sum feathered octave images </a:t>
            </a:r>
            <a:endParaRPr/>
          </a:p>
        </p:txBody>
      </p:sp>
      <p:pic>
        <p:nvPicPr>
          <p:cNvPr descr="cln1" id="470" name="Google Shape;47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1066800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n1fur2" id="471" name="Google Shape;47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0" y="1066800"/>
            <a:ext cx="2133600" cy="213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2" name="Google Shape;472;p39"/>
          <p:cNvGrpSpPr/>
          <p:nvPr/>
        </p:nvGrpSpPr>
        <p:grpSpPr>
          <a:xfrm>
            <a:off x="5257800" y="1600200"/>
            <a:ext cx="1371600" cy="533400"/>
            <a:chOff x="2352" y="2976"/>
            <a:chExt cx="864" cy="336"/>
          </a:xfrm>
        </p:grpSpPr>
        <p:cxnSp>
          <p:nvCxnSpPr>
            <p:cNvPr id="473" name="Google Shape;473;p39"/>
            <p:cNvCxnSpPr/>
            <p:nvPr/>
          </p:nvCxnSpPr>
          <p:spPr>
            <a:xfrm>
              <a:off x="2352" y="3312"/>
              <a:ext cx="864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74" name="Google Shape;474;p39"/>
            <p:cNvSpPr txBox="1"/>
            <p:nvPr/>
          </p:nvSpPr>
          <p:spPr>
            <a:xfrm>
              <a:off x="2534" y="2976"/>
              <a:ext cx="47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b="1" lang="en-US" sz="24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FFT</a:t>
              </a:r>
              <a:endParaRPr/>
            </a:p>
          </p:txBody>
        </p:sp>
      </p:grpSp>
      <p:sp>
        <p:nvSpPr>
          <p:cNvPr id="475" name="Google Shape;475;p3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"/>
          <p:cNvSpPr txBox="1"/>
          <p:nvPr>
            <p:ph type="title"/>
          </p:nvPr>
        </p:nvSpPr>
        <p:spPr>
          <a:xfrm>
            <a:off x="439838" y="365760"/>
            <a:ext cx="10514674" cy="624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Octaves in the Spatial Domain</a:t>
            </a:r>
            <a:endParaRPr/>
          </a:p>
        </p:txBody>
      </p:sp>
      <p:sp>
        <p:nvSpPr>
          <p:cNvPr id="482" name="Google Shape;482;p40"/>
          <p:cNvSpPr txBox="1"/>
          <p:nvPr>
            <p:ph idx="1" type="body"/>
          </p:nvPr>
        </p:nvSpPr>
        <p:spPr>
          <a:xfrm>
            <a:off x="1981200" y="5475289"/>
            <a:ext cx="8229600" cy="45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lang="en-US"/>
              <a:t>Bandpass Images</a:t>
            </a:r>
            <a:endParaRPr/>
          </a:p>
        </p:txBody>
      </p:sp>
      <p:pic>
        <p:nvPicPr>
          <p:cNvPr id="483" name="Google Shape;48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533526"/>
            <a:ext cx="8153400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0"/>
          <p:cNvSpPr/>
          <p:nvPr/>
        </p:nvSpPr>
        <p:spPr>
          <a:xfrm>
            <a:off x="2209800" y="990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Lowpass Images</a:t>
            </a:r>
            <a:endParaRPr/>
          </a:p>
        </p:txBody>
      </p:sp>
      <p:sp>
        <p:nvSpPr>
          <p:cNvPr id="485" name="Google Shape;485;p4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1"/>
          <p:cNvSpPr txBox="1"/>
          <p:nvPr>
            <p:ph type="title"/>
          </p:nvPr>
        </p:nvSpPr>
        <p:spPr>
          <a:xfrm>
            <a:off x="509286" y="365760"/>
            <a:ext cx="10445226" cy="7629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Pyramid Blending</a:t>
            </a:r>
            <a:endParaRPr/>
          </a:p>
        </p:txBody>
      </p:sp>
      <p:pic>
        <p:nvPicPr>
          <p:cNvPr id="492" name="Google Shape;492;p41"/>
          <p:cNvPicPr preferRelativeResize="0"/>
          <p:nvPr/>
        </p:nvPicPr>
        <p:blipFill rotWithShape="1">
          <a:blip r:embed="rId3">
            <a:alphaModFix/>
          </a:blip>
          <a:srcRect b="22145" l="0" r="32880" t="17688"/>
          <a:stretch/>
        </p:blipFill>
        <p:spPr>
          <a:xfrm>
            <a:off x="1447800" y="1828800"/>
            <a:ext cx="3733800" cy="350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1"/>
          <p:cNvPicPr preferRelativeResize="0"/>
          <p:nvPr/>
        </p:nvPicPr>
        <p:blipFill rotWithShape="1">
          <a:blip r:embed="rId3">
            <a:alphaModFix/>
          </a:blip>
          <a:srcRect b="22145" l="0" r="32880" t="17688"/>
          <a:stretch/>
        </p:blipFill>
        <p:spPr>
          <a:xfrm>
            <a:off x="6934200" y="1828800"/>
            <a:ext cx="3657600" cy="351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4" name="Google Shape;494;p41"/>
          <p:cNvGrpSpPr/>
          <p:nvPr/>
        </p:nvGrpSpPr>
        <p:grpSpPr>
          <a:xfrm>
            <a:off x="5562600" y="1600201"/>
            <a:ext cx="838200" cy="1128713"/>
            <a:chOff x="384" y="2793"/>
            <a:chExt cx="351" cy="711"/>
          </a:xfrm>
        </p:grpSpPr>
        <p:cxnSp>
          <p:nvCxnSpPr>
            <p:cNvPr id="495" name="Google Shape;495;p41"/>
            <p:cNvCxnSpPr/>
            <p:nvPr/>
          </p:nvCxnSpPr>
          <p:spPr>
            <a:xfrm rot="10800000">
              <a:off x="576" y="2832"/>
              <a:ext cx="0" cy="6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96" name="Google Shape;496;p41"/>
            <p:cNvGrpSpPr/>
            <p:nvPr/>
          </p:nvGrpSpPr>
          <p:grpSpPr>
            <a:xfrm>
              <a:off x="672" y="2928"/>
              <a:ext cx="63" cy="528"/>
              <a:chOff x="667" y="2928"/>
              <a:chExt cx="2021" cy="528"/>
            </a:xfrm>
          </p:grpSpPr>
          <p:cxnSp>
            <p:nvCxnSpPr>
              <p:cNvPr id="497" name="Google Shape;497;p41"/>
              <p:cNvCxnSpPr/>
              <p:nvPr/>
            </p:nvCxnSpPr>
            <p:spPr>
              <a:xfrm flipH="1" rot="10800000">
                <a:off x="667" y="2928"/>
                <a:ext cx="2021" cy="48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8" name="Google Shape;498;p41"/>
              <p:cNvCxnSpPr/>
              <p:nvPr/>
            </p:nvCxnSpPr>
            <p:spPr>
              <a:xfrm rot="10800000">
                <a:off x="667" y="2928"/>
                <a:ext cx="2021" cy="48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9" name="Google Shape;499;p41"/>
              <p:cNvCxnSpPr/>
              <p:nvPr/>
            </p:nvCxnSpPr>
            <p:spPr>
              <a:xfrm>
                <a:off x="667" y="3456"/>
                <a:ext cx="2021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00" name="Google Shape;500;p41"/>
            <p:cNvGrpSpPr/>
            <p:nvPr/>
          </p:nvGrpSpPr>
          <p:grpSpPr>
            <a:xfrm>
              <a:off x="388" y="3273"/>
              <a:ext cx="236" cy="231"/>
              <a:chOff x="484" y="3273"/>
              <a:chExt cx="236" cy="231"/>
            </a:xfrm>
          </p:grpSpPr>
          <p:cxnSp>
            <p:nvCxnSpPr>
              <p:cNvPr id="501" name="Google Shape;501;p41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02" name="Google Shape;502;p41"/>
              <p:cNvSpPr txBox="1"/>
              <p:nvPr/>
            </p:nvSpPr>
            <p:spPr>
              <a:xfrm>
                <a:off x="484" y="3273"/>
                <a:ext cx="125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</a:t>
                </a:r>
                <a:endParaRPr/>
              </a:p>
            </p:txBody>
          </p:sp>
        </p:grpSp>
        <p:grpSp>
          <p:nvGrpSpPr>
            <p:cNvPr id="503" name="Google Shape;503;p41"/>
            <p:cNvGrpSpPr/>
            <p:nvPr/>
          </p:nvGrpSpPr>
          <p:grpSpPr>
            <a:xfrm>
              <a:off x="384" y="2793"/>
              <a:ext cx="236" cy="231"/>
              <a:chOff x="484" y="3273"/>
              <a:chExt cx="236" cy="231"/>
            </a:xfrm>
          </p:grpSpPr>
          <p:cxnSp>
            <p:nvCxnSpPr>
              <p:cNvPr id="504" name="Google Shape;504;p41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05" name="Google Shape;505;p41"/>
              <p:cNvSpPr txBox="1"/>
              <p:nvPr/>
            </p:nvSpPr>
            <p:spPr>
              <a:xfrm>
                <a:off x="484" y="3273"/>
                <a:ext cx="125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</p:grpSp>
      </p:grpSp>
      <p:grpSp>
        <p:nvGrpSpPr>
          <p:cNvPr id="506" name="Google Shape;506;p41"/>
          <p:cNvGrpSpPr/>
          <p:nvPr/>
        </p:nvGrpSpPr>
        <p:grpSpPr>
          <a:xfrm>
            <a:off x="5562600" y="2605088"/>
            <a:ext cx="838200" cy="1128712"/>
            <a:chOff x="384" y="2793"/>
            <a:chExt cx="351" cy="711"/>
          </a:xfrm>
        </p:grpSpPr>
        <p:cxnSp>
          <p:nvCxnSpPr>
            <p:cNvPr id="507" name="Google Shape;507;p41"/>
            <p:cNvCxnSpPr/>
            <p:nvPr/>
          </p:nvCxnSpPr>
          <p:spPr>
            <a:xfrm rot="10800000">
              <a:off x="576" y="2832"/>
              <a:ext cx="0" cy="6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08" name="Google Shape;508;p41"/>
            <p:cNvGrpSpPr/>
            <p:nvPr/>
          </p:nvGrpSpPr>
          <p:grpSpPr>
            <a:xfrm>
              <a:off x="672" y="2928"/>
              <a:ext cx="63" cy="528"/>
              <a:chOff x="667" y="2928"/>
              <a:chExt cx="2021" cy="528"/>
            </a:xfrm>
          </p:grpSpPr>
          <p:cxnSp>
            <p:nvCxnSpPr>
              <p:cNvPr id="509" name="Google Shape;509;p41"/>
              <p:cNvCxnSpPr/>
              <p:nvPr/>
            </p:nvCxnSpPr>
            <p:spPr>
              <a:xfrm flipH="1" rot="10800000">
                <a:off x="667" y="2928"/>
                <a:ext cx="2021" cy="48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0" name="Google Shape;510;p41"/>
              <p:cNvCxnSpPr/>
              <p:nvPr/>
            </p:nvCxnSpPr>
            <p:spPr>
              <a:xfrm rot="10800000">
                <a:off x="667" y="2928"/>
                <a:ext cx="2021" cy="48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1" name="Google Shape;511;p41"/>
              <p:cNvCxnSpPr/>
              <p:nvPr/>
            </p:nvCxnSpPr>
            <p:spPr>
              <a:xfrm>
                <a:off x="667" y="3456"/>
                <a:ext cx="2021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12" name="Google Shape;512;p41"/>
            <p:cNvGrpSpPr/>
            <p:nvPr/>
          </p:nvGrpSpPr>
          <p:grpSpPr>
            <a:xfrm>
              <a:off x="388" y="3273"/>
              <a:ext cx="236" cy="231"/>
              <a:chOff x="484" y="3273"/>
              <a:chExt cx="236" cy="231"/>
            </a:xfrm>
          </p:grpSpPr>
          <p:cxnSp>
            <p:nvCxnSpPr>
              <p:cNvPr id="513" name="Google Shape;513;p41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14" name="Google Shape;514;p41"/>
              <p:cNvSpPr txBox="1"/>
              <p:nvPr/>
            </p:nvSpPr>
            <p:spPr>
              <a:xfrm>
                <a:off x="484" y="3273"/>
                <a:ext cx="125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</a:t>
                </a:r>
                <a:endParaRPr/>
              </a:p>
            </p:txBody>
          </p:sp>
        </p:grpSp>
        <p:grpSp>
          <p:nvGrpSpPr>
            <p:cNvPr id="515" name="Google Shape;515;p41"/>
            <p:cNvGrpSpPr/>
            <p:nvPr/>
          </p:nvGrpSpPr>
          <p:grpSpPr>
            <a:xfrm>
              <a:off x="384" y="2793"/>
              <a:ext cx="236" cy="231"/>
              <a:chOff x="484" y="3273"/>
              <a:chExt cx="236" cy="231"/>
            </a:xfrm>
          </p:grpSpPr>
          <p:cxnSp>
            <p:nvCxnSpPr>
              <p:cNvPr id="516" name="Google Shape;516;p41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17" name="Google Shape;517;p41"/>
              <p:cNvSpPr txBox="1"/>
              <p:nvPr/>
            </p:nvSpPr>
            <p:spPr>
              <a:xfrm>
                <a:off x="484" y="3273"/>
                <a:ext cx="125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</p:grpSp>
      </p:grpSp>
      <p:grpSp>
        <p:nvGrpSpPr>
          <p:cNvPr id="518" name="Google Shape;518;p41"/>
          <p:cNvGrpSpPr/>
          <p:nvPr/>
        </p:nvGrpSpPr>
        <p:grpSpPr>
          <a:xfrm>
            <a:off x="5562600" y="4052888"/>
            <a:ext cx="838200" cy="1128712"/>
            <a:chOff x="384" y="2793"/>
            <a:chExt cx="351" cy="711"/>
          </a:xfrm>
        </p:grpSpPr>
        <p:cxnSp>
          <p:nvCxnSpPr>
            <p:cNvPr id="519" name="Google Shape;519;p41"/>
            <p:cNvCxnSpPr/>
            <p:nvPr/>
          </p:nvCxnSpPr>
          <p:spPr>
            <a:xfrm rot="10800000">
              <a:off x="576" y="2832"/>
              <a:ext cx="0" cy="6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20" name="Google Shape;520;p41"/>
            <p:cNvGrpSpPr/>
            <p:nvPr/>
          </p:nvGrpSpPr>
          <p:grpSpPr>
            <a:xfrm>
              <a:off x="672" y="2928"/>
              <a:ext cx="63" cy="528"/>
              <a:chOff x="667" y="2928"/>
              <a:chExt cx="2021" cy="528"/>
            </a:xfrm>
          </p:grpSpPr>
          <p:cxnSp>
            <p:nvCxnSpPr>
              <p:cNvPr id="521" name="Google Shape;521;p41"/>
              <p:cNvCxnSpPr/>
              <p:nvPr/>
            </p:nvCxnSpPr>
            <p:spPr>
              <a:xfrm flipH="1" rot="10800000">
                <a:off x="667" y="2928"/>
                <a:ext cx="2021" cy="48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2" name="Google Shape;522;p41"/>
              <p:cNvCxnSpPr/>
              <p:nvPr/>
            </p:nvCxnSpPr>
            <p:spPr>
              <a:xfrm rot="10800000">
                <a:off x="667" y="2928"/>
                <a:ext cx="2021" cy="48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3" name="Google Shape;523;p41"/>
              <p:cNvCxnSpPr/>
              <p:nvPr/>
            </p:nvCxnSpPr>
            <p:spPr>
              <a:xfrm>
                <a:off x="667" y="3456"/>
                <a:ext cx="2021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24" name="Google Shape;524;p41"/>
            <p:cNvGrpSpPr/>
            <p:nvPr/>
          </p:nvGrpSpPr>
          <p:grpSpPr>
            <a:xfrm>
              <a:off x="388" y="3273"/>
              <a:ext cx="236" cy="231"/>
              <a:chOff x="484" y="3273"/>
              <a:chExt cx="236" cy="231"/>
            </a:xfrm>
          </p:grpSpPr>
          <p:cxnSp>
            <p:nvCxnSpPr>
              <p:cNvPr id="525" name="Google Shape;525;p41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26" name="Google Shape;526;p41"/>
              <p:cNvSpPr txBox="1"/>
              <p:nvPr/>
            </p:nvSpPr>
            <p:spPr>
              <a:xfrm>
                <a:off x="484" y="3273"/>
                <a:ext cx="125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</a:t>
                </a:r>
                <a:endParaRPr/>
              </a:p>
            </p:txBody>
          </p:sp>
        </p:grpSp>
        <p:grpSp>
          <p:nvGrpSpPr>
            <p:cNvPr id="527" name="Google Shape;527;p41"/>
            <p:cNvGrpSpPr/>
            <p:nvPr/>
          </p:nvGrpSpPr>
          <p:grpSpPr>
            <a:xfrm>
              <a:off x="384" y="2793"/>
              <a:ext cx="236" cy="231"/>
              <a:chOff x="484" y="3273"/>
              <a:chExt cx="236" cy="231"/>
            </a:xfrm>
          </p:grpSpPr>
          <p:cxnSp>
            <p:nvCxnSpPr>
              <p:cNvPr id="528" name="Google Shape;528;p41"/>
              <p:cNvCxnSpPr/>
              <p:nvPr/>
            </p:nvCxnSpPr>
            <p:spPr>
              <a:xfrm>
                <a:off x="624" y="3408"/>
                <a:ext cx="9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29" name="Google Shape;529;p41"/>
              <p:cNvSpPr txBox="1"/>
              <p:nvPr/>
            </p:nvSpPr>
            <p:spPr>
              <a:xfrm>
                <a:off x="484" y="3273"/>
                <a:ext cx="125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Times New Roman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</p:grpSp>
      </p:grpSp>
      <p:sp>
        <p:nvSpPr>
          <p:cNvPr id="530" name="Google Shape;530;p41"/>
          <p:cNvSpPr txBox="1"/>
          <p:nvPr/>
        </p:nvSpPr>
        <p:spPr>
          <a:xfrm>
            <a:off x="2422525" y="5791200"/>
            <a:ext cx="186213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pyramid</a:t>
            </a:r>
            <a:endParaRPr/>
          </a:p>
        </p:txBody>
      </p:sp>
      <p:sp>
        <p:nvSpPr>
          <p:cNvPr id="531" name="Google Shape;531;p41"/>
          <p:cNvSpPr txBox="1"/>
          <p:nvPr/>
        </p:nvSpPr>
        <p:spPr>
          <a:xfrm>
            <a:off x="7696201" y="5791200"/>
            <a:ext cx="20669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pyramid</a:t>
            </a:r>
            <a:endParaRPr/>
          </a:p>
        </p:txBody>
      </p:sp>
      <p:sp>
        <p:nvSpPr>
          <p:cNvPr id="532" name="Google Shape;532;p41"/>
          <p:cNvSpPr txBox="1"/>
          <p:nvPr/>
        </p:nvSpPr>
        <p:spPr>
          <a:xfrm>
            <a:off x="5622926" y="5791200"/>
            <a:ext cx="9318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blend</a:t>
            </a:r>
            <a:endParaRPr/>
          </a:p>
        </p:txBody>
      </p:sp>
      <p:sp>
        <p:nvSpPr>
          <p:cNvPr id="533" name="Google Shape;533;p4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2"/>
          <p:cNvSpPr txBox="1"/>
          <p:nvPr>
            <p:ph type="title"/>
          </p:nvPr>
        </p:nvSpPr>
        <p:spPr>
          <a:xfrm>
            <a:off x="590309" y="365760"/>
            <a:ext cx="10364203" cy="674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entury Schoolbook"/>
              <a:buNone/>
            </a:pPr>
            <a:r>
              <a:rPr lang="en-US" sz="3959"/>
              <a:t>Pyramid Blending</a:t>
            </a:r>
            <a:endParaRPr/>
          </a:p>
        </p:txBody>
      </p:sp>
      <p:pic>
        <p:nvPicPr>
          <p:cNvPr descr="apple" id="540" name="Google Shape;54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1" y="1295401"/>
            <a:ext cx="3490913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ange" id="541" name="Google Shape;54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295401"/>
            <a:ext cx="3429000" cy="2487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ribR" id="542" name="Google Shape;542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6400" y="4038600"/>
            <a:ext cx="8763000" cy="24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3"/>
          <p:cNvSpPr/>
          <p:nvPr/>
        </p:nvSpPr>
        <p:spPr>
          <a:xfrm>
            <a:off x="2133600" y="685800"/>
            <a:ext cx="8001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level0R" id="550" name="Google Shape;55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988" y="4340226"/>
            <a:ext cx="7466012" cy="2060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1" name="Google Shape;551;p43"/>
          <p:cNvGrpSpPr/>
          <p:nvPr/>
        </p:nvGrpSpPr>
        <p:grpSpPr>
          <a:xfrm>
            <a:off x="1635125" y="255588"/>
            <a:ext cx="8650288" cy="2068512"/>
            <a:chOff x="70" y="161"/>
            <a:chExt cx="5449" cy="1303"/>
          </a:xfrm>
        </p:grpSpPr>
        <p:pic>
          <p:nvPicPr>
            <p:cNvPr descr="level4R" id="552" name="Google Shape;552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6" y="161"/>
              <a:ext cx="4703" cy="1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Google Shape;553;p43"/>
            <p:cNvSpPr txBox="1"/>
            <p:nvPr/>
          </p:nvSpPr>
          <p:spPr>
            <a:xfrm>
              <a:off x="70" y="432"/>
              <a:ext cx="814" cy="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laplacian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level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</p:grpSp>
      <p:grpSp>
        <p:nvGrpSpPr>
          <p:cNvPr id="554" name="Google Shape;554;p43"/>
          <p:cNvGrpSpPr/>
          <p:nvPr/>
        </p:nvGrpSpPr>
        <p:grpSpPr>
          <a:xfrm>
            <a:off x="1635126" y="2305051"/>
            <a:ext cx="8651875" cy="2062163"/>
            <a:chOff x="70" y="1452"/>
            <a:chExt cx="5450" cy="1299"/>
          </a:xfrm>
        </p:grpSpPr>
        <p:pic>
          <p:nvPicPr>
            <p:cNvPr descr="level2R" id="555" name="Google Shape;555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6" y="1452"/>
              <a:ext cx="4704" cy="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p43"/>
            <p:cNvSpPr txBox="1"/>
            <p:nvPr/>
          </p:nvSpPr>
          <p:spPr>
            <a:xfrm>
              <a:off x="70" y="1728"/>
              <a:ext cx="814" cy="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laplacian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level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sp>
        <p:nvSpPr>
          <p:cNvPr id="557" name="Google Shape;557;p43"/>
          <p:cNvSpPr txBox="1"/>
          <p:nvPr/>
        </p:nvSpPr>
        <p:spPr>
          <a:xfrm>
            <a:off x="1635862" y="4756151"/>
            <a:ext cx="129234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laplacian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558" name="Google Shape;558;p43"/>
          <p:cNvSpPr txBox="1"/>
          <p:nvPr/>
        </p:nvSpPr>
        <p:spPr>
          <a:xfrm>
            <a:off x="3155951" y="6324600"/>
            <a:ext cx="16795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 pyramid</a:t>
            </a:r>
            <a:endParaRPr/>
          </a:p>
        </p:txBody>
      </p:sp>
      <p:sp>
        <p:nvSpPr>
          <p:cNvPr id="559" name="Google Shape;559;p43"/>
          <p:cNvSpPr txBox="1"/>
          <p:nvPr/>
        </p:nvSpPr>
        <p:spPr>
          <a:xfrm>
            <a:off x="5475289" y="6324600"/>
            <a:ext cx="18494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pyramid</a:t>
            </a:r>
            <a:endParaRPr/>
          </a:p>
        </p:txBody>
      </p:sp>
      <p:sp>
        <p:nvSpPr>
          <p:cNvPr id="560" name="Google Shape;560;p43"/>
          <p:cNvSpPr txBox="1"/>
          <p:nvPr/>
        </p:nvSpPr>
        <p:spPr>
          <a:xfrm>
            <a:off x="8024814" y="6324600"/>
            <a:ext cx="223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blended pyramid</a:t>
            </a:r>
            <a:endParaRPr/>
          </a:p>
        </p:txBody>
      </p:sp>
      <p:cxnSp>
        <p:nvCxnSpPr>
          <p:cNvPr id="561" name="Google Shape;561;p43"/>
          <p:cNvCxnSpPr/>
          <p:nvPr/>
        </p:nvCxnSpPr>
        <p:spPr>
          <a:xfrm rot="10800000">
            <a:off x="4038600" y="304800"/>
            <a:ext cx="0" cy="594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62" name="Google Shape;562;p4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446314" y="365760"/>
            <a:ext cx="10508198" cy="777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Contrast Enhancement</a:t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446314" y="1415143"/>
            <a:ext cx="10508198" cy="50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Limited gray levels are used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Hence, low contrast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Enhance contrast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elcome" id="128" name="Google Shape;128;p17"/>
          <p:cNvPicPr preferRelativeResize="0"/>
          <p:nvPr/>
        </p:nvPicPr>
        <p:blipFill rotWithShape="1">
          <a:blip r:embed="rId3">
            <a:alphaModFix/>
          </a:blip>
          <a:srcRect b="56947" l="0" r="0" t="0"/>
          <a:stretch/>
        </p:blipFill>
        <p:spPr>
          <a:xfrm>
            <a:off x="1752599" y="3254830"/>
            <a:ext cx="7587343" cy="3142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4"/>
          <p:cNvSpPr txBox="1"/>
          <p:nvPr>
            <p:ph type="title"/>
          </p:nvPr>
        </p:nvSpPr>
        <p:spPr>
          <a:xfrm>
            <a:off x="590309" y="365760"/>
            <a:ext cx="10364203" cy="733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Laplacian Pyramid: Blending</a:t>
            </a:r>
            <a:endParaRPr/>
          </a:p>
        </p:txBody>
      </p:sp>
      <p:sp>
        <p:nvSpPr>
          <p:cNvPr id="569" name="Google Shape;569;p44"/>
          <p:cNvSpPr txBox="1"/>
          <p:nvPr>
            <p:ph idx="1" type="body"/>
          </p:nvPr>
        </p:nvSpPr>
        <p:spPr>
          <a:xfrm>
            <a:off x="497711" y="1371601"/>
            <a:ext cx="10301469" cy="445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General Approach:</a:t>
            </a:r>
            <a:endParaRPr/>
          </a:p>
          <a:p>
            <a:pPr indent="-381000" lvl="1" marL="838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entury Schoolbook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Build Laplacian pyramids LA and LB from images A and B</a:t>
            </a:r>
            <a:endParaRPr/>
          </a:p>
          <a:p>
            <a:pPr indent="-381000" lvl="1" marL="838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Century Schoolbook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Build a Gaussian pyramid GR from selected region R</a:t>
            </a:r>
            <a:endParaRPr/>
          </a:p>
          <a:p>
            <a:pPr indent="-381000" lvl="1" marL="838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Century Schoolbook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Form a combined pyramid LS from LA and LB using nodes of GR as weights: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LS(i,j) = GR(i,j,)*LA(I,j) + (1-GR(i,j))*LB(I,j)</a:t>
            </a:r>
            <a:endParaRPr/>
          </a:p>
          <a:p>
            <a:pPr indent="-381000" lvl="1" marL="838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Century Schoolbook"/>
              <a:buAutoNum type="arabicPeriod"/>
            </a:pPr>
            <a:r>
              <a:rPr lang="en-US" sz="2800">
                <a:solidFill>
                  <a:schemeClr val="dk1"/>
                </a:solidFill>
              </a:rPr>
              <a:t>Collapse the LS pyramid to get the final blended image</a:t>
            </a:r>
            <a:endParaRPr/>
          </a:p>
        </p:txBody>
      </p:sp>
      <p:sp>
        <p:nvSpPr>
          <p:cNvPr id="570" name="Google Shape;570;p4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5"/>
          <p:cNvSpPr txBox="1"/>
          <p:nvPr>
            <p:ph type="title"/>
          </p:nvPr>
        </p:nvSpPr>
        <p:spPr>
          <a:xfrm>
            <a:off x="231494" y="365760"/>
            <a:ext cx="10723018" cy="7073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Don’t Blend, CUT!</a:t>
            </a:r>
            <a:endParaRPr/>
          </a:p>
        </p:txBody>
      </p:sp>
      <p:pic>
        <p:nvPicPr>
          <p:cNvPr id="576" name="Google Shape;57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5314" y="1073151"/>
            <a:ext cx="7543800" cy="5503863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4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6"/>
          <p:cNvSpPr txBox="1"/>
          <p:nvPr>
            <p:ph type="title"/>
          </p:nvPr>
        </p:nvSpPr>
        <p:spPr>
          <a:xfrm>
            <a:off x="486137" y="365760"/>
            <a:ext cx="10468375" cy="7569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Davis 1998</a:t>
            </a:r>
            <a:endParaRPr/>
          </a:p>
        </p:txBody>
      </p:sp>
      <p:sp>
        <p:nvSpPr>
          <p:cNvPr id="583" name="Google Shape;583;p46"/>
          <p:cNvSpPr txBox="1"/>
          <p:nvPr>
            <p:ph idx="1" type="body"/>
          </p:nvPr>
        </p:nvSpPr>
        <p:spPr>
          <a:xfrm>
            <a:off x="486137" y="1122744"/>
            <a:ext cx="9371095" cy="5057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Segment into regions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Single source per region</a:t>
            </a:r>
            <a:endParaRPr/>
          </a:p>
          <a:p>
            <a:pPr indent="-182880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Avoid artifacts along the boundary</a:t>
            </a:r>
            <a:endParaRPr/>
          </a:p>
          <a:p>
            <a:pPr indent="-18287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Dijkstra’s shortest path method</a:t>
            </a:r>
            <a:endParaRPr/>
          </a:p>
        </p:txBody>
      </p:sp>
      <p:pic>
        <p:nvPicPr>
          <p:cNvPr id="584" name="Google Shape;58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7524" y="3413124"/>
            <a:ext cx="6705600" cy="3055938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4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7"/>
          <p:cNvSpPr txBox="1"/>
          <p:nvPr>
            <p:ph type="title"/>
          </p:nvPr>
        </p:nvSpPr>
        <p:spPr>
          <a:xfrm>
            <a:off x="416689" y="365760"/>
            <a:ext cx="10537823" cy="7569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Eros and Freeman 2001</a:t>
            </a:r>
            <a:endParaRPr/>
          </a:p>
        </p:txBody>
      </p:sp>
      <p:pic>
        <p:nvPicPr>
          <p:cNvPr id="591" name="Google Shape;5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1600" y="914401"/>
            <a:ext cx="1219200" cy="12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6400" y="2111375"/>
            <a:ext cx="7924800" cy="46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8"/>
          <p:cNvSpPr txBox="1"/>
          <p:nvPr>
            <p:ph type="title"/>
          </p:nvPr>
        </p:nvSpPr>
        <p:spPr>
          <a:xfrm>
            <a:off x="532435" y="365760"/>
            <a:ext cx="10422077" cy="6991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Minimum Error Boundary</a:t>
            </a:r>
            <a:endParaRPr/>
          </a:p>
        </p:txBody>
      </p:sp>
      <p:pic>
        <p:nvPicPr>
          <p:cNvPr id="599" name="Google Shape;59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209676"/>
            <a:ext cx="7691438" cy="52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4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446314" y="365760"/>
            <a:ext cx="10508198" cy="777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Histogram Stretching</a:t>
            </a:r>
            <a:endParaRPr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446314" y="1415143"/>
            <a:ext cx="10508198" cy="50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39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40639" lvl="0" marL="182880" rtl="0" algn="l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  <a:p>
            <a:pPr indent="-182880" lvl="0" marL="182880" rtl="0" algn="l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 Monotonically increasing function between 0 and 1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 c(0) = 0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 c(1) = 1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 c(i) = \sum_{j=0}^i p(x_j)"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771" y="1295400"/>
            <a:ext cx="2203450" cy="1014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_i = T(x_i) = c(i)" id="138" name="Google Shape;1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771" y="3833472"/>
            <a:ext cx="2459038" cy="38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st_eq_Page_1" id="139" name="Google Shape;13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8612" y="3004039"/>
            <a:ext cx="4935474" cy="346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446314" y="365760"/>
            <a:ext cx="10508198" cy="777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446314" y="1415143"/>
            <a:ext cx="10508198" cy="50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Unequalized_Hawkes_Bay_NZ"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258" y="1883229"/>
            <a:ext cx="5389300" cy="359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8558" y="2220687"/>
            <a:ext cx="5050968" cy="315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446314" y="365760"/>
            <a:ext cx="10508198" cy="777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446314" y="1415143"/>
            <a:ext cx="10508198" cy="50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Equalized_Hawkes_Bay_NZ"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311" y="2139723"/>
            <a:ext cx="5445441" cy="362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3749" y="2303009"/>
            <a:ext cx="4690574" cy="309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3755571" y="5906406"/>
            <a:ext cx="3048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Burn out effects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446314" y="365760"/>
            <a:ext cx="10508198" cy="777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Adaptive Histogram Stretching</a:t>
            </a:r>
            <a:endParaRPr/>
          </a:p>
        </p:txBody>
      </p:sp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446314" y="1415143"/>
            <a:ext cx="10508198" cy="50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Choose a neighborhood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Apply histogram equalization to the pixels in that window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Replace the center pixel with the histogram equalized value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Do this for all pixels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Compute intensive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40"/>
              <a:buChar char="•"/>
            </a:pPr>
            <a:r>
              <a:rPr lang="en-US" sz="2800"/>
              <a:t>Leads to noise</a:t>
            </a:r>
            <a:endParaRPr/>
          </a:p>
          <a:p>
            <a:pPr indent="-4063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 sz="2800"/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446314" y="365760"/>
            <a:ext cx="10508198" cy="777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446314" y="1415143"/>
            <a:ext cx="10508198" cy="50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www.cs.utah.edu/~jfishbau/improc/project2/images/university_ahe_compare.png" id="177" name="Google Shape;1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8878" y="3239406"/>
            <a:ext cx="3952875" cy="3024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s.utah.edu/~jfishbau/improc/project2/images/university_hist_compare.png" id="178" name="Google Shape;178;p22"/>
          <p:cNvPicPr preferRelativeResize="0"/>
          <p:nvPr/>
        </p:nvPicPr>
        <p:blipFill rotWithShape="1">
          <a:blip r:embed="rId4">
            <a:alphaModFix/>
          </a:blip>
          <a:srcRect b="0" l="33231" r="0" t="0"/>
          <a:stretch/>
        </p:blipFill>
        <p:spPr>
          <a:xfrm>
            <a:off x="6008915" y="1402669"/>
            <a:ext cx="3386138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s.utah.edu/~jfishbau/improc/project2/images/university_hist_compare.png" id="179" name="Google Shape;179;p22"/>
          <p:cNvPicPr preferRelativeResize="0"/>
          <p:nvPr/>
        </p:nvPicPr>
        <p:blipFill rotWithShape="1">
          <a:blip r:embed="rId4">
            <a:alphaModFix/>
          </a:blip>
          <a:srcRect b="9538" l="2010" r="69418" t="57352"/>
          <a:stretch/>
        </p:blipFill>
        <p:spPr>
          <a:xfrm>
            <a:off x="3875315" y="1524906"/>
            <a:ext cx="1931988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s.utah.edu/~jfishbau/improc/project2/images/university_hist_compare.png" id="180" name="Google Shape;180;p22"/>
          <p:cNvPicPr preferRelativeResize="0"/>
          <p:nvPr/>
        </p:nvPicPr>
        <p:blipFill rotWithShape="1">
          <a:blip r:embed="rId4">
            <a:alphaModFix/>
          </a:blip>
          <a:srcRect b="58297" l="1604" r="69675" t="8121"/>
          <a:stretch/>
        </p:blipFill>
        <p:spPr>
          <a:xfrm>
            <a:off x="1894115" y="1524906"/>
            <a:ext cx="1909763" cy="144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2427515" y="1278844"/>
            <a:ext cx="684213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Original</a:t>
            </a:r>
            <a:endParaRPr/>
          </a:p>
        </p:txBody>
      </p:sp>
      <p:sp>
        <p:nvSpPr>
          <p:cNvPr id="182" name="Google Shape;182;p22"/>
          <p:cNvSpPr txBox="1"/>
          <p:nvPr/>
        </p:nvSpPr>
        <p:spPr>
          <a:xfrm>
            <a:off x="4332515" y="1278844"/>
            <a:ext cx="5905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Global</a:t>
            </a: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2275115" y="3045731"/>
            <a:ext cx="131127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Adaptive (15x15)</a:t>
            </a:r>
            <a:endParaRPr/>
          </a:p>
        </p:txBody>
      </p:sp>
      <p:sp>
        <p:nvSpPr>
          <p:cNvPr id="184" name="Google Shape;184;p22"/>
          <p:cNvSpPr txBox="1"/>
          <p:nvPr/>
        </p:nvSpPr>
        <p:spPr>
          <a:xfrm>
            <a:off x="4184878" y="3045731"/>
            <a:ext cx="1312862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Adaptive (30x30)</a:t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2383065" y="6263594"/>
            <a:ext cx="131127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Adaptive (75x75)</a:t>
            </a: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4292828" y="6263594"/>
            <a:ext cx="1474787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Adaptive (150x150)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title"/>
          </p:nvPr>
        </p:nvSpPr>
        <p:spPr>
          <a:xfrm>
            <a:off x="446314" y="365760"/>
            <a:ext cx="10508198" cy="777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lang="en-US"/>
              <a:t>Histogram Matching</a:t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446314" y="1415143"/>
            <a:ext cx="10508198" cy="5094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1458686" y="1733550"/>
            <a:ext cx="23749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Histogram 1</a:t>
            </a:r>
            <a:endParaRPr/>
          </a:p>
        </p:txBody>
      </p:sp>
      <p:sp>
        <p:nvSpPr>
          <p:cNvPr id="196" name="Google Shape;196;p23"/>
          <p:cNvSpPr txBox="1"/>
          <p:nvPr/>
        </p:nvSpPr>
        <p:spPr>
          <a:xfrm>
            <a:off x="6856186" y="1701800"/>
            <a:ext cx="23749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Histogram 2</a:t>
            </a:r>
            <a:endParaRPr/>
          </a:p>
        </p:txBody>
      </p:sp>
      <p:pic>
        <p:nvPicPr>
          <p:cNvPr descr=" c(i) = \sum_{j=0}^i p(x_j)" id="197" name="Google Shape;19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4286" y="2438400"/>
            <a:ext cx="2203450" cy="101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/>
          <p:nvPr/>
        </p:nvSpPr>
        <p:spPr>
          <a:xfrm rot="-3277183">
            <a:off x="6564086" y="2286000"/>
            <a:ext cx="838200" cy="533400"/>
          </a:xfrm>
          <a:prstGeom prst="leftArrow">
            <a:avLst>
              <a:gd fmla="val 50000" name="adj1"/>
              <a:gd fmla="val 39286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23"/>
          <p:cNvSpPr/>
          <p:nvPr/>
        </p:nvSpPr>
        <p:spPr>
          <a:xfrm flipH="1" rot="3277183">
            <a:off x="3439886" y="2362200"/>
            <a:ext cx="838200" cy="533400"/>
          </a:xfrm>
          <a:prstGeom prst="leftArrow">
            <a:avLst>
              <a:gd fmla="val 50000" name="adj1"/>
              <a:gd fmla="val 39286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00" name="Google Shape;200;p23"/>
          <p:cNvCxnSpPr/>
          <p:nvPr/>
        </p:nvCxnSpPr>
        <p:spPr>
          <a:xfrm rot="10800000">
            <a:off x="1534886" y="3505200"/>
            <a:ext cx="0" cy="251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23"/>
          <p:cNvCxnSpPr/>
          <p:nvPr/>
        </p:nvCxnSpPr>
        <p:spPr>
          <a:xfrm>
            <a:off x="1534886" y="6019800"/>
            <a:ext cx="3276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3"/>
          <p:cNvCxnSpPr/>
          <p:nvPr/>
        </p:nvCxnSpPr>
        <p:spPr>
          <a:xfrm rot="10800000">
            <a:off x="6183086" y="3505200"/>
            <a:ext cx="0" cy="2514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23"/>
          <p:cNvCxnSpPr/>
          <p:nvPr/>
        </p:nvCxnSpPr>
        <p:spPr>
          <a:xfrm>
            <a:off x="6183086" y="6019800"/>
            <a:ext cx="3276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4" name="Google Shape;204;p23"/>
          <p:cNvSpPr/>
          <p:nvPr/>
        </p:nvSpPr>
        <p:spPr>
          <a:xfrm>
            <a:off x="1534886" y="3886200"/>
            <a:ext cx="3352800" cy="2133600"/>
          </a:xfrm>
          <a:custGeom>
            <a:rect b="b" l="l" r="r" t="t"/>
            <a:pathLst>
              <a:path extrusionOk="0" h="1344" w="2112">
                <a:moveTo>
                  <a:pt x="0" y="1344"/>
                </a:moveTo>
                <a:cubicBezTo>
                  <a:pt x="180" y="1340"/>
                  <a:pt x="360" y="1336"/>
                  <a:pt x="480" y="1296"/>
                </a:cubicBezTo>
                <a:cubicBezTo>
                  <a:pt x="600" y="1256"/>
                  <a:pt x="648" y="1200"/>
                  <a:pt x="720" y="1104"/>
                </a:cubicBezTo>
                <a:cubicBezTo>
                  <a:pt x="792" y="1008"/>
                  <a:pt x="840" y="840"/>
                  <a:pt x="912" y="720"/>
                </a:cubicBezTo>
                <a:cubicBezTo>
                  <a:pt x="984" y="600"/>
                  <a:pt x="1040" y="480"/>
                  <a:pt x="1152" y="384"/>
                </a:cubicBezTo>
                <a:cubicBezTo>
                  <a:pt x="1264" y="288"/>
                  <a:pt x="1424" y="208"/>
                  <a:pt x="1584" y="144"/>
                </a:cubicBezTo>
                <a:cubicBezTo>
                  <a:pt x="1744" y="80"/>
                  <a:pt x="1928" y="40"/>
                  <a:pt x="2112" y="0"/>
                </a:cubicBezTo>
              </a:path>
            </a:pathLst>
          </a:custGeom>
          <a:noFill/>
          <a:ln cap="flat" cmpd="sng" w="2857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6183086" y="3505200"/>
            <a:ext cx="2743200" cy="2514600"/>
          </a:xfrm>
          <a:custGeom>
            <a:rect b="b" l="l" r="r" t="t"/>
            <a:pathLst>
              <a:path extrusionOk="0" h="1584" w="1728">
                <a:moveTo>
                  <a:pt x="0" y="1584"/>
                </a:moveTo>
                <a:cubicBezTo>
                  <a:pt x="140" y="1580"/>
                  <a:pt x="280" y="1576"/>
                  <a:pt x="432" y="1536"/>
                </a:cubicBezTo>
                <a:cubicBezTo>
                  <a:pt x="584" y="1496"/>
                  <a:pt x="760" y="1456"/>
                  <a:pt x="912" y="1344"/>
                </a:cubicBezTo>
                <a:cubicBezTo>
                  <a:pt x="1064" y="1232"/>
                  <a:pt x="1232" y="1024"/>
                  <a:pt x="1344" y="864"/>
                </a:cubicBezTo>
                <a:cubicBezTo>
                  <a:pt x="1456" y="704"/>
                  <a:pt x="1520" y="528"/>
                  <a:pt x="1584" y="384"/>
                </a:cubicBezTo>
                <a:cubicBezTo>
                  <a:pt x="1648" y="240"/>
                  <a:pt x="1688" y="120"/>
                  <a:pt x="1728" y="0"/>
                </a:cubicBezTo>
              </a:path>
            </a:pathLst>
          </a:custGeom>
          <a:noFill/>
          <a:ln cap="flat" cmpd="sng" w="28575">
            <a:solidFill>
              <a:srgbClr val="00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06" name="Google Shape;206;p23"/>
          <p:cNvCxnSpPr/>
          <p:nvPr/>
        </p:nvCxnSpPr>
        <p:spPr>
          <a:xfrm rot="10800000">
            <a:off x="3668486" y="4267200"/>
            <a:ext cx="0" cy="175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23"/>
          <p:cNvCxnSpPr/>
          <p:nvPr/>
        </p:nvCxnSpPr>
        <p:spPr>
          <a:xfrm rot="10800000">
            <a:off x="1534886" y="4267200"/>
            <a:ext cx="2133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3"/>
          <p:cNvCxnSpPr/>
          <p:nvPr/>
        </p:nvCxnSpPr>
        <p:spPr>
          <a:xfrm rot="10800000">
            <a:off x="6183086" y="4267200"/>
            <a:ext cx="243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09" name="Google Shape;209;p23"/>
          <p:cNvCxnSpPr/>
          <p:nvPr/>
        </p:nvCxnSpPr>
        <p:spPr>
          <a:xfrm>
            <a:off x="8621486" y="4267200"/>
            <a:ext cx="0" cy="175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" name="Google Shape;210;p23"/>
          <p:cNvSpPr txBox="1"/>
          <p:nvPr/>
        </p:nvSpPr>
        <p:spPr>
          <a:xfrm>
            <a:off x="3501799" y="6019800"/>
            <a:ext cx="319087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5787799" y="4114800"/>
            <a:ext cx="319087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</a:t>
            </a:r>
            <a:endParaRPr/>
          </a:p>
        </p:txBody>
      </p:sp>
      <p:sp>
        <p:nvSpPr>
          <p:cNvPr id="212" name="Google Shape;212;p23"/>
          <p:cNvSpPr txBox="1"/>
          <p:nvPr/>
        </p:nvSpPr>
        <p:spPr>
          <a:xfrm>
            <a:off x="8454799" y="6019800"/>
            <a:ext cx="381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x’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